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59" r:id="rId5"/>
    <p:sldId id="260" r:id="rId6"/>
    <p:sldId id="261" r:id="rId7"/>
    <p:sldId id="264" r:id="rId8"/>
    <p:sldId id="267" r:id="rId9"/>
    <p:sldId id="271" r:id="rId10"/>
    <p:sldId id="269" r:id="rId11"/>
    <p:sldId id="272" r:id="rId12"/>
    <p:sldId id="273" r:id="rId13"/>
    <p:sldId id="274" r:id="rId14"/>
    <p:sldId id="270" r:id="rId15"/>
    <p:sldId id="266"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Bez stylu, siatka tabeli">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07" d="100"/>
          <a:sy n="107" d="100"/>
        </p:scale>
        <p:origin x="69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BBA41DC-0D2C-4AAD-BF47-0F8176A0F580}"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71C38DEB-8667-4891-961F-9026B6787497}">
      <dgm:prSet phldrT="[Tekst]"/>
      <dgm:spPr/>
      <dgm:t>
        <a:bodyPr/>
        <a:lstStyle/>
        <a:p>
          <a:r>
            <a:rPr lang="pl-PL" dirty="0"/>
            <a:t>Profilaktyka pierwotna</a:t>
          </a:r>
        </a:p>
      </dgm:t>
    </dgm:pt>
    <dgm:pt modelId="{9DBCCE48-5F0B-4939-AA27-1D4DA897D0AA}" type="parTrans" cxnId="{C2757A4F-1534-47E5-825F-E3B060FF1416}">
      <dgm:prSet/>
      <dgm:spPr/>
      <dgm:t>
        <a:bodyPr/>
        <a:lstStyle/>
        <a:p>
          <a:endParaRPr lang="pl-PL"/>
        </a:p>
      </dgm:t>
    </dgm:pt>
    <dgm:pt modelId="{5AF38D54-44D3-432E-B9BF-F9190196F077}" type="sibTrans" cxnId="{C2757A4F-1534-47E5-825F-E3B060FF1416}">
      <dgm:prSet/>
      <dgm:spPr/>
      <dgm:t>
        <a:bodyPr/>
        <a:lstStyle/>
        <a:p>
          <a:endParaRPr lang="pl-PL"/>
        </a:p>
      </dgm:t>
    </dgm:pt>
    <dgm:pt modelId="{CF83C162-DD0E-4AD5-9DE0-80C15B7BDE90}">
      <dgm:prSet phldrT="[Tekst]" custT="1"/>
      <dgm:spPr/>
      <dgm:t>
        <a:bodyPr/>
        <a:lstStyle/>
        <a:p>
          <a:pPr algn="ctr">
            <a:buNone/>
          </a:pPr>
          <a:r>
            <a:rPr lang="pl-PL" sz="2000" b="0" dirty="0"/>
            <a:t>Profilaktyka pierwotna raka piersi obejmuje szeroki zakres działań, których celem jest zapobieganie </a:t>
          </a:r>
          <a:r>
            <a:rPr lang="pl-PL" sz="2000" b="0" dirty="0" err="1"/>
            <a:t>zachorowaniom</a:t>
          </a:r>
          <a:r>
            <a:rPr lang="pl-PL" sz="2000" b="0" dirty="0"/>
            <a:t> poprzez modyfikację stylu życia. </a:t>
          </a:r>
          <a:endParaRPr lang="pl-PL" sz="2000" dirty="0"/>
        </a:p>
      </dgm:t>
    </dgm:pt>
    <dgm:pt modelId="{2A351D9D-008F-46A0-B7FC-C43053AACCE2}" type="parTrans" cxnId="{1418393B-C20B-4381-B6B1-21BFC30D63C6}">
      <dgm:prSet/>
      <dgm:spPr/>
      <dgm:t>
        <a:bodyPr/>
        <a:lstStyle/>
        <a:p>
          <a:endParaRPr lang="pl-PL"/>
        </a:p>
      </dgm:t>
    </dgm:pt>
    <dgm:pt modelId="{BF27C830-1D20-4138-94BC-3E0A4C8350BD}" type="sibTrans" cxnId="{1418393B-C20B-4381-B6B1-21BFC30D63C6}">
      <dgm:prSet/>
      <dgm:spPr/>
      <dgm:t>
        <a:bodyPr/>
        <a:lstStyle/>
        <a:p>
          <a:endParaRPr lang="pl-PL"/>
        </a:p>
      </dgm:t>
    </dgm:pt>
    <dgm:pt modelId="{E569B86A-4D61-4D8A-95AD-415B2816C7E2}">
      <dgm:prSet phldrT="[Tekst]" custT="1"/>
      <dgm:spPr/>
      <dgm:t>
        <a:bodyPr/>
        <a:lstStyle/>
        <a:p>
          <a:pPr algn="ctr">
            <a:buNone/>
          </a:pPr>
          <a:r>
            <a:rPr lang="pl-PL" sz="2000" b="0" dirty="0"/>
            <a:t>Unikanie nadmiernych ilości tłuszczu w diecie, walka z otyłością, ograniczenie spożycia alkoholu oraz regularna aktywność fizyczna stają się kluczowymi elementami prewencji. Czynnikami zmniejszającymi ryzyko jest również ciąża oraz długie karmienie piersią. Niemniej jednak, pomimo tych działań, profilaktyka pierwotna nie jest w stanie zagwarantować całkowitej ochrony przed chorobą.</a:t>
          </a:r>
          <a:endParaRPr lang="pl-PL" sz="2000" dirty="0"/>
        </a:p>
      </dgm:t>
    </dgm:pt>
    <dgm:pt modelId="{2037E525-CDD8-4A8C-BDC9-4BEBCD1A5271}" type="parTrans" cxnId="{4A1225AA-9327-429D-A017-0206F31777C0}">
      <dgm:prSet/>
      <dgm:spPr/>
      <dgm:t>
        <a:bodyPr/>
        <a:lstStyle/>
        <a:p>
          <a:endParaRPr lang="pl-PL"/>
        </a:p>
      </dgm:t>
    </dgm:pt>
    <dgm:pt modelId="{001AE37D-233E-422A-B3FA-672CEB342D9C}" type="sibTrans" cxnId="{4A1225AA-9327-429D-A017-0206F31777C0}">
      <dgm:prSet/>
      <dgm:spPr/>
      <dgm:t>
        <a:bodyPr/>
        <a:lstStyle/>
        <a:p>
          <a:endParaRPr lang="pl-PL"/>
        </a:p>
      </dgm:t>
    </dgm:pt>
    <dgm:pt modelId="{8B642FF6-0BDF-40A0-B423-1340D0CBBDC0}" type="pres">
      <dgm:prSet presAssocID="{7BBA41DC-0D2C-4AAD-BF47-0F8176A0F580}" presName="Name0" presStyleCnt="0">
        <dgm:presLayoutVars>
          <dgm:dir/>
          <dgm:animLvl val="lvl"/>
          <dgm:resizeHandles val="exact"/>
        </dgm:presLayoutVars>
      </dgm:prSet>
      <dgm:spPr/>
    </dgm:pt>
    <dgm:pt modelId="{E736C7EA-63E8-49B7-9987-0136E1FCD17A}" type="pres">
      <dgm:prSet presAssocID="{71C38DEB-8667-4891-961F-9026B6787497}" presName="linNode" presStyleCnt="0"/>
      <dgm:spPr/>
    </dgm:pt>
    <dgm:pt modelId="{B88C31E0-786C-4FC2-863F-CB6EF998EB73}" type="pres">
      <dgm:prSet presAssocID="{71C38DEB-8667-4891-961F-9026B6787497}" presName="parentText" presStyleLbl="node1" presStyleIdx="0" presStyleCnt="1" custScaleX="78630" custScaleY="52713">
        <dgm:presLayoutVars>
          <dgm:chMax val="1"/>
          <dgm:bulletEnabled val="1"/>
        </dgm:presLayoutVars>
      </dgm:prSet>
      <dgm:spPr/>
    </dgm:pt>
    <dgm:pt modelId="{95D3B963-A592-4EA4-BA29-D8C548DBC323}" type="pres">
      <dgm:prSet presAssocID="{71C38DEB-8667-4891-961F-9026B6787497}" presName="descendantText" presStyleLbl="alignAccFollowNode1" presStyleIdx="0" presStyleCnt="1" custScaleX="109873" custScaleY="124031">
        <dgm:presLayoutVars>
          <dgm:bulletEnabled val="1"/>
        </dgm:presLayoutVars>
      </dgm:prSet>
      <dgm:spPr/>
    </dgm:pt>
  </dgm:ptLst>
  <dgm:cxnLst>
    <dgm:cxn modelId="{1418393B-C20B-4381-B6B1-21BFC30D63C6}" srcId="{71C38DEB-8667-4891-961F-9026B6787497}" destId="{CF83C162-DD0E-4AD5-9DE0-80C15B7BDE90}" srcOrd="0" destOrd="0" parTransId="{2A351D9D-008F-46A0-B7FC-C43053AACCE2}" sibTransId="{BF27C830-1D20-4138-94BC-3E0A4C8350BD}"/>
    <dgm:cxn modelId="{C2757A4F-1534-47E5-825F-E3B060FF1416}" srcId="{7BBA41DC-0D2C-4AAD-BF47-0F8176A0F580}" destId="{71C38DEB-8667-4891-961F-9026B6787497}" srcOrd="0" destOrd="0" parTransId="{9DBCCE48-5F0B-4939-AA27-1D4DA897D0AA}" sibTransId="{5AF38D54-44D3-432E-B9BF-F9190196F077}"/>
    <dgm:cxn modelId="{1544E770-47F1-460E-8F2A-9A5543F96EFC}" type="presOf" srcId="{7BBA41DC-0D2C-4AAD-BF47-0F8176A0F580}" destId="{8B642FF6-0BDF-40A0-B423-1340D0CBBDC0}" srcOrd="0" destOrd="0" presId="urn:microsoft.com/office/officeart/2005/8/layout/vList5"/>
    <dgm:cxn modelId="{9D2D979B-D0C6-4772-89FC-C81844988AFC}" type="presOf" srcId="{CF83C162-DD0E-4AD5-9DE0-80C15B7BDE90}" destId="{95D3B963-A592-4EA4-BA29-D8C548DBC323}" srcOrd="0" destOrd="0" presId="urn:microsoft.com/office/officeart/2005/8/layout/vList5"/>
    <dgm:cxn modelId="{4A1225AA-9327-429D-A017-0206F31777C0}" srcId="{71C38DEB-8667-4891-961F-9026B6787497}" destId="{E569B86A-4D61-4D8A-95AD-415B2816C7E2}" srcOrd="1" destOrd="0" parTransId="{2037E525-CDD8-4A8C-BDC9-4BEBCD1A5271}" sibTransId="{001AE37D-233E-422A-B3FA-672CEB342D9C}"/>
    <dgm:cxn modelId="{AEB7B6B9-ED10-4BE6-99FA-2AD15A2F8A45}" type="presOf" srcId="{E569B86A-4D61-4D8A-95AD-415B2816C7E2}" destId="{95D3B963-A592-4EA4-BA29-D8C548DBC323}" srcOrd="0" destOrd="1" presId="urn:microsoft.com/office/officeart/2005/8/layout/vList5"/>
    <dgm:cxn modelId="{40A183D7-2005-45B0-BD1E-C1F959677DBB}" type="presOf" srcId="{71C38DEB-8667-4891-961F-9026B6787497}" destId="{B88C31E0-786C-4FC2-863F-CB6EF998EB73}" srcOrd="0" destOrd="0" presId="urn:microsoft.com/office/officeart/2005/8/layout/vList5"/>
    <dgm:cxn modelId="{17F8F930-0747-48FB-9117-B88661FD366F}" type="presParOf" srcId="{8B642FF6-0BDF-40A0-B423-1340D0CBBDC0}" destId="{E736C7EA-63E8-49B7-9987-0136E1FCD17A}" srcOrd="0" destOrd="0" presId="urn:microsoft.com/office/officeart/2005/8/layout/vList5"/>
    <dgm:cxn modelId="{B00B5830-5135-4000-B0C6-B33DD07F036A}" type="presParOf" srcId="{E736C7EA-63E8-49B7-9987-0136E1FCD17A}" destId="{B88C31E0-786C-4FC2-863F-CB6EF998EB73}" srcOrd="0" destOrd="0" presId="urn:microsoft.com/office/officeart/2005/8/layout/vList5"/>
    <dgm:cxn modelId="{A275EBAD-2BBF-4B5F-A35C-5D8A9635C9D3}" type="presParOf" srcId="{E736C7EA-63E8-49B7-9987-0136E1FCD17A}" destId="{95D3B963-A592-4EA4-BA29-D8C548DBC32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BBA41DC-0D2C-4AAD-BF47-0F8176A0F580}" type="doc">
      <dgm:prSet loTypeId="urn:microsoft.com/office/officeart/2005/8/layout/vList5" loCatId="list" qsTypeId="urn:microsoft.com/office/officeart/2005/8/quickstyle/simple2" qsCatId="simple" csTypeId="urn:microsoft.com/office/officeart/2005/8/colors/accent1_2" csCatId="accent1" phldr="1"/>
      <dgm:spPr/>
      <dgm:t>
        <a:bodyPr/>
        <a:lstStyle/>
        <a:p>
          <a:endParaRPr lang="pl-PL"/>
        </a:p>
      </dgm:t>
    </dgm:pt>
    <dgm:pt modelId="{884411CF-631A-4A09-BE27-0A9862110731}">
      <dgm:prSet phldrT="[Tekst]" custT="1"/>
      <dgm:spPr/>
      <dgm:t>
        <a:bodyPr/>
        <a:lstStyle/>
        <a:p>
          <a:pPr algn="l">
            <a:buNone/>
          </a:pPr>
          <a:r>
            <a:rPr lang="pl-PL" sz="1800" b="1" dirty="0">
              <a:effectLst/>
            </a:rPr>
            <a:t>	Podstawowym, obrazowym badaniem piersi jest mammografia</a:t>
          </a:r>
          <a:r>
            <a:rPr lang="pl-PL" sz="2000" b="1" dirty="0">
              <a:effectLst/>
            </a:rPr>
            <a:t>.</a:t>
          </a:r>
          <a:r>
            <a:rPr lang="pl-PL" sz="2000" dirty="0">
              <a:effectLst/>
            </a:rPr>
            <a:t> </a:t>
          </a:r>
          <a:endParaRPr lang="pl-PL" sz="2000" dirty="0"/>
        </a:p>
      </dgm:t>
    </dgm:pt>
    <dgm:pt modelId="{D28544AC-15BE-46A6-A10D-0CE1621CE59C}" type="parTrans" cxnId="{0B7CD935-5883-483B-A322-8B64971D2F4E}">
      <dgm:prSet/>
      <dgm:spPr/>
      <dgm:t>
        <a:bodyPr/>
        <a:lstStyle/>
        <a:p>
          <a:endParaRPr lang="pl-PL"/>
        </a:p>
      </dgm:t>
    </dgm:pt>
    <dgm:pt modelId="{180E1562-160D-4870-9310-E1E6CD02AC5D}" type="sibTrans" cxnId="{0B7CD935-5883-483B-A322-8B64971D2F4E}">
      <dgm:prSet/>
      <dgm:spPr/>
      <dgm:t>
        <a:bodyPr/>
        <a:lstStyle/>
        <a:p>
          <a:endParaRPr lang="pl-PL"/>
        </a:p>
      </dgm:t>
    </dgm:pt>
    <dgm:pt modelId="{961DA561-8384-4257-82F0-BFF7BDC280CB}">
      <dgm:prSet custT="1"/>
      <dgm:spPr/>
      <dgm:t>
        <a:bodyPr/>
        <a:lstStyle/>
        <a:p>
          <a:pPr algn="r">
            <a:buFontTx/>
            <a:buNone/>
          </a:pPr>
          <a:r>
            <a:rPr lang="pl-PL" sz="1600" b="0">
              <a:effectLst/>
            </a:rPr>
            <a:t>USG świetnie sprawdzi się również do oceny torbieli, które są w tym badaniu lepiej widoczne niż w mammografii.</a:t>
          </a:r>
          <a:endParaRPr lang="pl-PL" sz="1600" b="0" dirty="0"/>
        </a:p>
      </dgm:t>
    </dgm:pt>
    <dgm:pt modelId="{C6138542-46AC-41CC-B714-CB9E1EC5E974}" type="sibTrans" cxnId="{692EA40D-49A0-411A-8734-CA58334D48A5}">
      <dgm:prSet/>
      <dgm:spPr/>
      <dgm:t>
        <a:bodyPr/>
        <a:lstStyle/>
        <a:p>
          <a:endParaRPr lang="pl-PL"/>
        </a:p>
      </dgm:t>
    </dgm:pt>
    <dgm:pt modelId="{AA2C7423-2B5F-445E-AD54-C9EE67C590E2}" type="parTrans" cxnId="{692EA40D-49A0-411A-8734-CA58334D48A5}">
      <dgm:prSet/>
      <dgm:spPr/>
      <dgm:t>
        <a:bodyPr/>
        <a:lstStyle/>
        <a:p>
          <a:endParaRPr lang="pl-PL"/>
        </a:p>
      </dgm:t>
    </dgm:pt>
    <dgm:pt modelId="{2D655A8F-382E-404D-91A1-86C82CC435E4}">
      <dgm:prSet phldrT="[Tekst]" custT="1"/>
      <dgm:spPr/>
      <dgm:t>
        <a:bodyPr/>
        <a:lstStyle/>
        <a:p>
          <a:r>
            <a:rPr lang="pl-PL" sz="3600" dirty="0"/>
            <a:t>Profilaktyka wtórna</a:t>
          </a:r>
        </a:p>
      </dgm:t>
    </dgm:pt>
    <dgm:pt modelId="{4ACF597B-FE10-429D-89B2-5E6AAD678144}" type="sibTrans" cxnId="{E2ED88F8-BF97-4119-9A10-65DBCCE801BB}">
      <dgm:prSet/>
      <dgm:spPr/>
      <dgm:t>
        <a:bodyPr/>
        <a:lstStyle/>
        <a:p>
          <a:endParaRPr lang="pl-PL"/>
        </a:p>
      </dgm:t>
    </dgm:pt>
    <dgm:pt modelId="{9A1FD7CD-A1E2-416C-91B0-B02360F0CFD7}" type="parTrans" cxnId="{E2ED88F8-BF97-4119-9A10-65DBCCE801BB}">
      <dgm:prSet/>
      <dgm:spPr/>
      <dgm:t>
        <a:bodyPr/>
        <a:lstStyle/>
        <a:p>
          <a:endParaRPr lang="pl-PL"/>
        </a:p>
      </dgm:t>
    </dgm:pt>
    <dgm:pt modelId="{F39348B7-B671-408E-A6A7-418296FF7666}">
      <dgm:prSet phldrT="[Tekst]" custT="1"/>
      <dgm:spPr/>
      <dgm:t>
        <a:bodyPr/>
        <a:lstStyle/>
        <a:p>
          <a:pPr algn="r">
            <a:buNone/>
          </a:pPr>
          <a:r>
            <a:rPr lang="pl-PL" sz="1600" b="0" dirty="0">
              <a:effectLst/>
            </a:rPr>
            <a:t> USG piersi sprawdzi się szczególnie w przypadku młodych kobiet ,z uwagi na ich gruczołową (czyli bardziej „gęstą”) budowę.</a:t>
          </a:r>
          <a:endParaRPr lang="pl-PL" sz="1600" b="0" dirty="0"/>
        </a:p>
      </dgm:t>
    </dgm:pt>
    <dgm:pt modelId="{2AB44D78-D9B3-4ADE-9DCC-F2384A1AE617}" type="parTrans" cxnId="{09273E94-7727-4D71-9F60-D71ED56EC762}">
      <dgm:prSet/>
      <dgm:spPr/>
      <dgm:t>
        <a:bodyPr/>
        <a:lstStyle/>
        <a:p>
          <a:endParaRPr lang="pl-PL"/>
        </a:p>
      </dgm:t>
    </dgm:pt>
    <dgm:pt modelId="{F25F6760-86CD-451D-8EEB-02D8D631048B}" type="sibTrans" cxnId="{09273E94-7727-4D71-9F60-D71ED56EC762}">
      <dgm:prSet/>
      <dgm:spPr/>
      <dgm:t>
        <a:bodyPr/>
        <a:lstStyle/>
        <a:p>
          <a:endParaRPr lang="pl-PL"/>
        </a:p>
      </dgm:t>
    </dgm:pt>
    <dgm:pt modelId="{FD72C837-52C9-4C29-A0F1-6938A92EE292}">
      <dgm:prSet phldrT="[Tekst]" custT="1"/>
      <dgm:spPr/>
      <dgm:t>
        <a:bodyPr/>
        <a:lstStyle/>
        <a:p>
          <a:pPr algn="l">
            <a:buNone/>
          </a:pPr>
          <a:r>
            <a:rPr lang="pl-PL" sz="1600" dirty="0">
              <a:effectLst/>
            </a:rPr>
            <a:t>	Badanie to wykorzystuje niskie dawki promieniowania rentgenowskiego, pozwalając wykryć nawet niewielkie nieprawidłowości w budowie piersi, takie jak np. </a:t>
          </a:r>
          <a:r>
            <a:rPr lang="pl-PL" sz="1600" dirty="0" err="1">
              <a:effectLst/>
            </a:rPr>
            <a:t>mikrozwapnienia</a:t>
          </a:r>
          <a:r>
            <a:rPr lang="pl-PL" sz="1600" dirty="0">
              <a:effectLst/>
            </a:rPr>
            <a:t>- </a:t>
          </a:r>
          <a:r>
            <a:rPr lang="pl-PL" sz="1600" u="none" dirty="0">
              <a:effectLst/>
            </a:rPr>
            <a:t>widoczne tylko w badaniu mammograficznym .</a:t>
          </a:r>
          <a:endParaRPr lang="pl-PL" sz="1600" u="none" dirty="0"/>
        </a:p>
      </dgm:t>
    </dgm:pt>
    <dgm:pt modelId="{5C5EC683-EA4D-40D9-90B1-C1D7D0F96B4A}" type="parTrans" cxnId="{60AFB245-464C-4BAA-8E05-EEF9F44CAC66}">
      <dgm:prSet/>
      <dgm:spPr/>
      <dgm:t>
        <a:bodyPr/>
        <a:lstStyle/>
        <a:p>
          <a:endParaRPr lang="pl-PL"/>
        </a:p>
      </dgm:t>
    </dgm:pt>
    <dgm:pt modelId="{823E2A7C-BF99-44D2-A719-FD9033DD5F42}" type="sibTrans" cxnId="{60AFB245-464C-4BAA-8E05-EEF9F44CAC66}">
      <dgm:prSet/>
      <dgm:spPr/>
      <dgm:t>
        <a:bodyPr/>
        <a:lstStyle/>
        <a:p>
          <a:endParaRPr lang="pl-PL"/>
        </a:p>
      </dgm:t>
    </dgm:pt>
    <dgm:pt modelId="{20EE4751-8447-449D-9B36-189AF373DA95}">
      <dgm:prSet phldrT="[Tekst]" custT="1"/>
      <dgm:spPr/>
      <dgm:t>
        <a:bodyPr/>
        <a:lstStyle/>
        <a:p>
          <a:pPr algn="ctr">
            <a:buNone/>
          </a:pPr>
          <a:endParaRPr lang="pl-PL" sz="1600" u="sng" dirty="0">
            <a:solidFill>
              <a:schemeClr val="tx1"/>
            </a:solidFill>
          </a:endParaRPr>
        </a:p>
      </dgm:t>
    </dgm:pt>
    <dgm:pt modelId="{09867270-E295-4675-BA27-DEE575972EAF}" type="parTrans" cxnId="{07AB19BF-2E54-4C9A-A050-9C9DF72FC0BE}">
      <dgm:prSet/>
      <dgm:spPr/>
      <dgm:t>
        <a:bodyPr/>
        <a:lstStyle/>
        <a:p>
          <a:endParaRPr lang="pl-PL"/>
        </a:p>
      </dgm:t>
    </dgm:pt>
    <dgm:pt modelId="{ED99649C-BA77-4AC3-A102-949CD6C2F629}" type="sibTrans" cxnId="{07AB19BF-2E54-4C9A-A050-9C9DF72FC0BE}">
      <dgm:prSet/>
      <dgm:spPr/>
      <dgm:t>
        <a:bodyPr/>
        <a:lstStyle/>
        <a:p>
          <a:endParaRPr lang="pl-PL"/>
        </a:p>
      </dgm:t>
    </dgm:pt>
    <dgm:pt modelId="{BEAE1F48-8799-47FF-8F6F-3FE8E946BE66}">
      <dgm:prSet custT="1"/>
      <dgm:spPr/>
      <dgm:t>
        <a:bodyPr/>
        <a:lstStyle/>
        <a:p>
          <a:pPr algn="ctr">
            <a:buFontTx/>
            <a:buNone/>
          </a:pPr>
          <a:r>
            <a:rPr lang="pl-PL" sz="2000" b="1" dirty="0"/>
            <a:t>Połączenie USG piersi i mammografii daje pełny i kompleksowy obraz piersi. </a:t>
          </a:r>
        </a:p>
      </dgm:t>
    </dgm:pt>
    <dgm:pt modelId="{65675D70-6D77-4541-A6A0-91ACB665348A}" type="parTrans" cxnId="{AA733861-7084-4E3D-82E0-D6AAB7BC7B0C}">
      <dgm:prSet/>
      <dgm:spPr/>
    </dgm:pt>
    <dgm:pt modelId="{8052B250-380A-41E3-95EC-64A8D60988FF}" type="sibTrans" cxnId="{AA733861-7084-4E3D-82E0-D6AAB7BC7B0C}">
      <dgm:prSet/>
      <dgm:spPr/>
    </dgm:pt>
    <dgm:pt modelId="{F9C684D7-08AC-49A1-90D3-C148B9B614C9}">
      <dgm:prSet custT="1"/>
      <dgm:spPr/>
      <dgm:t>
        <a:bodyPr/>
        <a:lstStyle/>
        <a:p>
          <a:pPr algn="ctr">
            <a:buFontTx/>
            <a:buNone/>
          </a:pPr>
          <a:endParaRPr lang="pl-PL" sz="2000" b="1" dirty="0">
            <a:solidFill>
              <a:schemeClr val="tx1"/>
            </a:solidFill>
          </a:endParaRPr>
        </a:p>
      </dgm:t>
    </dgm:pt>
    <dgm:pt modelId="{71B434FA-682D-4490-A9B5-96E09B65DB04}" type="parTrans" cxnId="{B3C67C5A-AF28-4742-A6B7-007AA502967E}">
      <dgm:prSet/>
      <dgm:spPr/>
    </dgm:pt>
    <dgm:pt modelId="{6F9A8E51-B42D-4BBA-9AAB-8C95837FBF0E}" type="sibTrans" cxnId="{B3C67C5A-AF28-4742-A6B7-007AA502967E}">
      <dgm:prSet/>
      <dgm:spPr/>
    </dgm:pt>
    <dgm:pt modelId="{2B266B0E-F625-409B-8F30-AA15F46B0C31}">
      <dgm:prSet custT="1"/>
      <dgm:spPr/>
      <dgm:t>
        <a:bodyPr/>
        <a:lstStyle/>
        <a:p>
          <a:pPr algn="ctr">
            <a:buFontTx/>
            <a:buNone/>
          </a:pPr>
          <a:r>
            <a:rPr lang="pl-PL" sz="2000" b="1" dirty="0"/>
            <a:t>Badania te idealnie się uzupełniają. </a:t>
          </a:r>
        </a:p>
      </dgm:t>
    </dgm:pt>
    <dgm:pt modelId="{36EC916E-7ED9-460D-B06E-D0EBF90204CE}" type="parTrans" cxnId="{EFE3A81E-7BF5-4857-89F3-CADBDC2E668E}">
      <dgm:prSet/>
      <dgm:spPr/>
    </dgm:pt>
    <dgm:pt modelId="{0AA3E8C4-63CC-422A-AC7C-6C957D67C91B}" type="sibTrans" cxnId="{EFE3A81E-7BF5-4857-89F3-CADBDC2E668E}">
      <dgm:prSet/>
      <dgm:spPr/>
    </dgm:pt>
    <dgm:pt modelId="{8B642FF6-0BDF-40A0-B423-1340D0CBBDC0}" type="pres">
      <dgm:prSet presAssocID="{7BBA41DC-0D2C-4AAD-BF47-0F8176A0F580}" presName="Name0" presStyleCnt="0">
        <dgm:presLayoutVars>
          <dgm:dir/>
          <dgm:animLvl val="lvl"/>
          <dgm:resizeHandles val="exact"/>
        </dgm:presLayoutVars>
      </dgm:prSet>
      <dgm:spPr/>
    </dgm:pt>
    <dgm:pt modelId="{A29E7FC0-EFEE-4315-ADDD-5E84BB07DD3E}" type="pres">
      <dgm:prSet presAssocID="{2D655A8F-382E-404D-91A1-86C82CC435E4}" presName="linNode" presStyleCnt="0"/>
      <dgm:spPr/>
    </dgm:pt>
    <dgm:pt modelId="{0076AD93-59AB-48B9-ADC3-E1A3FCEBF14A}" type="pres">
      <dgm:prSet presAssocID="{2D655A8F-382E-404D-91A1-86C82CC435E4}" presName="parentText" presStyleLbl="node1" presStyleIdx="0" presStyleCnt="1" custScaleX="84536" custLinFactNeighborX="-1811" custLinFactNeighborY="-4425">
        <dgm:presLayoutVars>
          <dgm:chMax val="1"/>
          <dgm:bulletEnabled val="1"/>
        </dgm:presLayoutVars>
      </dgm:prSet>
      <dgm:spPr/>
    </dgm:pt>
    <dgm:pt modelId="{2E108557-03F1-43EE-AD0B-1649AABE69FF}" type="pres">
      <dgm:prSet presAssocID="{2D655A8F-382E-404D-91A1-86C82CC435E4}" presName="descendantText" presStyleLbl="alignAccFollowNode1" presStyleIdx="0" presStyleCnt="1" custScaleX="108016" custScaleY="138381" custLinFactNeighborX="-2389" custLinFactNeighborY="74">
        <dgm:presLayoutVars>
          <dgm:bulletEnabled val="1"/>
        </dgm:presLayoutVars>
      </dgm:prSet>
      <dgm:spPr/>
    </dgm:pt>
  </dgm:ptLst>
  <dgm:cxnLst>
    <dgm:cxn modelId="{66F19A0C-87B3-4ACA-A632-BC2A278022DE}" type="presOf" srcId="{20EE4751-8447-449D-9B36-189AF373DA95}" destId="{2E108557-03F1-43EE-AD0B-1649AABE69FF}" srcOrd="0" destOrd="2" presId="urn:microsoft.com/office/officeart/2005/8/layout/vList5"/>
    <dgm:cxn modelId="{692EA40D-49A0-411A-8734-CA58334D48A5}" srcId="{2D655A8F-382E-404D-91A1-86C82CC435E4}" destId="{961DA561-8384-4257-82F0-BFF7BDC280CB}" srcOrd="3" destOrd="0" parTransId="{AA2C7423-2B5F-445E-AD54-C9EE67C590E2}" sibTransId="{C6138542-46AC-41CC-B714-CB9E1EC5E974}"/>
    <dgm:cxn modelId="{96ECB41D-ADC3-48A8-80DD-56F085B516CE}" type="presOf" srcId="{2D655A8F-382E-404D-91A1-86C82CC435E4}" destId="{0076AD93-59AB-48B9-ADC3-E1A3FCEBF14A}" srcOrd="0" destOrd="0" presId="urn:microsoft.com/office/officeart/2005/8/layout/vList5"/>
    <dgm:cxn modelId="{EFE3A81E-7BF5-4857-89F3-CADBDC2E668E}" srcId="{2D655A8F-382E-404D-91A1-86C82CC435E4}" destId="{2B266B0E-F625-409B-8F30-AA15F46B0C31}" srcOrd="6" destOrd="0" parTransId="{36EC916E-7ED9-460D-B06E-D0EBF90204CE}" sibTransId="{0AA3E8C4-63CC-422A-AC7C-6C957D67C91B}"/>
    <dgm:cxn modelId="{7BA46C21-69A1-4CD0-8D28-F06B00654C17}" type="presOf" srcId="{961DA561-8384-4257-82F0-BFF7BDC280CB}" destId="{2E108557-03F1-43EE-AD0B-1649AABE69FF}" srcOrd="0" destOrd="4" presId="urn:microsoft.com/office/officeart/2005/8/layout/vList5"/>
    <dgm:cxn modelId="{0B7CD935-5883-483B-A322-8B64971D2F4E}" srcId="{2D655A8F-382E-404D-91A1-86C82CC435E4}" destId="{884411CF-631A-4A09-BE27-0A9862110731}" srcOrd="0" destOrd="0" parTransId="{D28544AC-15BE-46A6-A10D-0CE1621CE59C}" sibTransId="{180E1562-160D-4870-9310-E1E6CD02AC5D}"/>
    <dgm:cxn modelId="{4AA1023F-2910-4F97-B17F-D71FE456E8FC}" type="presOf" srcId="{F39348B7-B671-408E-A6A7-418296FF7666}" destId="{2E108557-03F1-43EE-AD0B-1649AABE69FF}" srcOrd="0" destOrd="3" presId="urn:microsoft.com/office/officeart/2005/8/layout/vList5"/>
    <dgm:cxn modelId="{AA733861-7084-4E3D-82E0-D6AAB7BC7B0C}" srcId="{2D655A8F-382E-404D-91A1-86C82CC435E4}" destId="{BEAE1F48-8799-47FF-8F6F-3FE8E946BE66}" srcOrd="5" destOrd="0" parTransId="{65675D70-6D77-4541-A6A0-91ACB665348A}" sibTransId="{8052B250-380A-41E3-95EC-64A8D60988FF}"/>
    <dgm:cxn modelId="{CCDEB463-18EA-4A99-8F8D-412AADE0FD60}" type="presOf" srcId="{FD72C837-52C9-4C29-A0F1-6938A92EE292}" destId="{2E108557-03F1-43EE-AD0B-1649AABE69FF}" srcOrd="0" destOrd="1" presId="urn:microsoft.com/office/officeart/2005/8/layout/vList5"/>
    <dgm:cxn modelId="{60AFB245-464C-4BAA-8E05-EEF9F44CAC66}" srcId="{884411CF-631A-4A09-BE27-0A9862110731}" destId="{FD72C837-52C9-4C29-A0F1-6938A92EE292}" srcOrd="0" destOrd="0" parTransId="{5C5EC683-EA4D-40D9-90B1-C1D7D0F96B4A}" sibTransId="{823E2A7C-BF99-44D2-A719-FD9033DD5F42}"/>
    <dgm:cxn modelId="{5989D450-8AB8-4AFC-809A-A68F55A78EA6}" type="presOf" srcId="{884411CF-631A-4A09-BE27-0A9862110731}" destId="{2E108557-03F1-43EE-AD0B-1649AABE69FF}" srcOrd="0" destOrd="0" presId="urn:microsoft.com/office/officeart/2005/8/layout/vList5"/>
    <dgm:cxn modelId="{1544E770-47F1-460E-8F2A-9A5543F96EFC}" type="presOf" srcId="{7BBA41DC-0D2C-4AAD-BF47-0F8176A0F580}" destId="{8B642FF6-0BDF-40A0-B423-1340D0CBBDC0}" srcOrd="0" destOrd="0" presId="urn:microsoft.com/office/officeart/2005/8/layout/vList5"/>
    <dgm:cxn modelId="{44A11458-EDD2-4D18-9DDD-C9D106185905}" type="presOf" srcId="{BEAE1F48-8799-47FF-8F6F-3FE8E946BE66}" destId="{2E108557-03F1-43EE-AD0B-1649AABE69FF}" srcOrd="0" destOrd="6" presId="urn:microsoft.com/office/officeart/2005/8/layout/vList5"/>
    <dgm:cxn modelId="{B3C67C5A-AF28-4742-A6B7-007AA502967E}" srcId="{2D655A8F-382E-404D-91A1-86C82CC435E4}" destId="{F9C684D7-08AC-49A1-90D3-C148B9B614C9}" srcOrd="4" destOrd="0" parTransId="{71B434FA-682D-4490-A9B5-96E09B65DB04}" sibTransId="{6F9A8E51-B42D-4BBA-9AAB-8C95837FBF0E}"/>
    <dgm:cxn modelId="{1B98E68B-6598-4B76-AC78-27B2E7BF2A6A}" type="presOf" srcId="{2B266B0E-F625-409B-8F30-AA15F46B0C31}" destId="{2E108557-03F1-43EE-AD0B-1649AABE69FF}" srcOrd="0" destOrd="7" presId="urn:microsoft.com/office/officeart/2005/8/layout/vList5"/>
    <dgm:cxn modelId="{09273E94-7727-4D71-9F60-D71ED56EC762}" srcId="{2D655A8F-382E-404D-91A1-86C82CC435E4}" destId="{F39348B7-B671-408E-A6A7-418296FF7666}" srcOrd="2" destOrd="0" parTransId="{2AB44D78-D9B3-4ADE-9DCC-F2384A1AE617}" sibTransId="{F25F6760-86CD-451D-8EEB-02D8D631048B}"/>
    <dgm:cxn modelId="{07AB19BF-2E54-4C9A-A050-9C9DF72FC0BE}" srcId="{2D655A8F-382E-404D-91A1-86C82CC435E4}" destId="{20EE4751-8447-449D-9B36-189AF373DA95}" srcOrd="1" destOrd="0" parTransId="{09867270-E295-4675-BA27-DEE575972EAF}" sibTransId="{ED99649C-BA77-4AC3-A102-949CD6C2F629}"/>
    <dgm:cxn modelId="{70E4A8DC-36F6-4FD1-9BCB-77E83BCD190B}" type="presOf" srcId="{F9C684D7-08AC-49A1-90D3-C148B9B614C9}" destId="{2E108557-03F1-43EE-AD0B-1649AABE69FF}" srcOrd="0" destOrd="5" presId="urn:microsoft.com/office/officeart/2005/8/layout/vList5"/>
    <dgm:cxn modelId="{E2ED88F8-BF97-4119-9A10-65DBCCE801BB}" srcId="{7BBA41DC-0D2C-4AAD-BF47-0F8176A0F580}" destId="{2D655A8F-382E-404D-91A1-86C82CC435E4}" srcOrd="0" destOrd="0" parTransId="{9A1FD7CD-A1E2-416C-91B0-B02360F0CFD7}" sibTransId="{4ACF597B-FE10-429D-89B2-5E6AAD678144}"/>
    <dgm:cxn modelId="{6057FB85-E8F1-4B3C-A545-39BAE9DAC973}" type="presParOf" srcId="{8B642FF6-0BDF-40A0-B423-1340D0CBBDC0}" destId="{A29E7FC0-EFEE-4315-ADDD-5E84BB07DD3E}" srcOrd="0" destOrd="0" presId="urn:microsoft.com/office/officeart/2005/8/layout/vList5"/>
    <dgm:cxn modelId="{FDEC8100-5665-401C-A9ED-3EC80EFD3836}" type="presParOf" srcId="{A29E7FC0-EFEE-4315-ADDD-5E84BB07DD3E}" destId="{0076AD93-59AB-48B9-ADC3-E1A3FCEBF14A}" srcOrd="0" destOrd="0" presId="urn:microsoft.com/office/officeart/2005/8/layout/vList5"/>
    <dgm:cxn modelId="{4C1462CD-8031-4E87-8599-4926235BE673}" type="presParOf" srcId="{A29E7FC0-EFEE-4315-ADDD-5E84BB07DD3E}" destId="{2E108557-03F1-43EE-AD0B-1649AABE69F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886BEDA-D1DF-49D9-A890-7FAEBD5A018B}" type="doc">
      <dgm:prSet loTypeId="urn:microsoft.com/office/officeart/2005/8/layout/list1" loCatId="list" qsTypeId="urn:microsoft.com/office/officeart/2005/8/quickstyle/simple2" qsCatId="simple" csTypeId="urn:microsoft.com/office/officeart/2005/8/colors/accent1_2" csCatId="accent1" phldr="1"/>
      <dgm:spPr/>
    </dgm:pt>
    <dgm:pt modelId="{80F5D7C0-C333-451D-A0C2-F543E86AA994}">
      <dgm:prSet phldrT="[Tekst]" custT="1"/>
      <dgm:spPr/>
      <dgm:t>
        <a:bodyPr/>
        <a:lstStyle/>
        <a:p>
          <a:r>
            <a:rPr lang="pl-PL" sz="1600" dirty="0"/>
            <a:t>Mammografia</a:t>
          </a:r>
          <a:endParaRPr lang="pl-PL" sz="1800" dirty="0"/>
        </a:p>
      </dgm:t>
    </dgm:pt>
    <dgm:pt modelId="{5D934290-2805-4C9C-8F3E-5425D7A1E4C3}" type="parTrans" cxnId="{62F7E41E-04CE-4009-B6DD-AC1CCC2695F6}">
      <dgm:prSet/>
      <dgm:spPr/>
      <dgm:t>
        <a:bodyPr/>
        <a:lstStyle/>
        <a:p>
          <a:endParaRPr lang="pl-PL"/>
        </a:p>
      </dgm:t>
    </dgm:pt>
    <dgm:pt modelId="{13E9AFF0-786D-4041-BC14-63FF2336E13D}" type="sibTrans" cxnId="{62F7E41E-04CE-4009-B6DD-AC1CCC2695F6}">
      <dgm:prSet/>
      <dgm:spPr/>
      <dgm:t>
        <a:bodyPr/>
        <a:lstStyle/>
        <a:p>
          <a:endParaRPr lang="pl-PL"/>
        </a:p>
      </dgm:t>
    </dgm:pt>
    <dgm:pt modelId="{6DF575CC-F9D9-41E2-B104-E4B530B8B7D0}">
      <dgm:prSet phldrT="[Tekst]" custT="1"/>
      <dgm:spPr/>
      <dgm:t>
        <a:bodyPr/>
        <a:lstStyle/>
        <a:p>
          <a:r>
            <a:rPr lang="pl-PL" sz="1600" dirty="0"/>
            <a:t>Cytologia</a:t>
          </a:r>
          <a:endParaRPr lang="pl-PL" sz="2000" dirty="0"/>
        </a:p>
      </dgm:t>
    </dgm:pt>
    <dgm:pt modelId="{4B3D099B-A356-46A7-A32F-7C6D0C9E86B5}" type="parTrans" cxnId="{A72BC7A0-04F5-466D-B89A-40E57F34CEF0}">
      <dgm:prSet/>
      <dgm:spPr/>
      <dgm:t>
        <a:bodyPr/>
        <a:lstStyle/>
        <a:p>
          <a:endParaRPr lang="pl-PL"/>
        </a:p>
      </dgm:t>
    </dgm:pt>
    <dgm:pt modelId="{4A266BF9-B912-4DB8-8179-1BB1AF7642CB}" type="sibTrans" cxnId="{A72BC7A0-04F5-466D-B89A-40E57F34CEF0}">
      <dgm:prSet/>
      <dgm:spPr/>
      <dgm:t>
        <a:bodyPr/>
        <a:lstStyle/>
        <a:p>
          <a:endParaRPr lang="pl-PL"/>
        </a:p>
      </dgm:t>
    </dgm:pt>
    <dgm:pt modelId="{6CD43FCE-D0D1-4E38-B8A4-C9CEE1EE0BDC}">
      <dgm:prSet phldrT="[Tekst]" custT="1"/>
      <dgm:spPr/>
      <dgm:t>
        <a:bodyPr/>
        <a:lstStyle/>
        <a:p>
          <a:r>
            <a:rPr lang="pl-PL" sz="1600" dirty="0" err="1"/>
            <a:t>Kolonoskopia</a:t>
          </a:r>
          <a:endParaRPr lang="pl-PL" sz="2000" dirty="0"/>
        </a:p>
      </dgm:t>
    </dgm:pt>
    <dgm:pt modelId="{9473E31F-199C-4783-8A3B-1562A3B84954}" type="parTrans" cxnId="{FDC95C0F-D322-4DFC-B726-37594C781CDD}">
      <dgm:prSet/>
      <dgm:spPr/>
      <dgm:t>
        <a:bodyPr/>
        <a:lstStyle/>
        <a:p>
          <a:endParaRPr lang="pl-PL"/>
        </a:p>
      </dgm:t>
    </dgm:pt>
    <dgm:pt modelId="{074E811B-E73B-4C20-AEF6-7DA2C601761F}" type="sibTrans" cxnId="{FDC95C0F-D322-4DFC-B726-37594C781CDD}">
      <dgm:prSet/>
      <dgm:spPr/>
      <dgm:t>
        <a:bodyPr/>
        <a:lstStyle/>
        <a:p>
          <a:endParaRPr lang="pl-PL"/>
        </a:p>
      </dgm:t>
    </dgm:pt>
    <dgm:pt modelId="{7E6BED90-8DD6-4F0D-A4E1-153E7083DB62}">
      <dgm:prSet custT="1"/>
      <dgm:spPr/>
      <dgm:t>
        <a:bodyPr/>
        <a:lstStyle/>
        <a:p>
          <a:r>
            <a:rPr lang="pl-PL" sz="1400" dirty="0"/>
            <a:t>Kobiety w wieku 45-74 lat.</a:t>
          </a:r>
        </a:p>
      </dgm:t>
    </dgm:pt>
    <dgm:pt modelId="{0F50EA48-A387-48CE-A076-24B1B1836666}" type="parTrans" cxnId="{A70EF355-EDC0-46B3-93F4-541106D2A833}">
      <dgm:prSet/>
      <dgm:spPr/>
      <dgm:t>
        <a:bodyPr/>
        <a:lstStyle/>
        <a:p>
          <a:endParaRPr lang="pl-PL"/>
        </a:p>
      </dgm:t>
    </dgm:pt>
    <dgm:pt modelId="{D4BE276B-067A-4071-AE05-22B403A24A74}" type="sibTrans" cxnId="{A70EF355-EDC0-46B3-93F4-541106D2A833}">
      <dgm:prSet/>
      <dgm:spPr/>
      <dgm:t>
        <a:bodyPr/>
        <a:lstStyle/>
        <a:p>
          <a:endParaRPr lang="pl-PL"/>
        </a:p>
      </dgm:t>
    </dgm:pt>
    <dgm:pt modelId="{1970C2B6-92CA-495F-BE49-248FC04F0456}">
      <dgm:prSet custT="1"/>
      <dgm:spPr/>
      <dgm:t>
        <a:bodyPr/>
        <a:lstStyle/>
        <a:p>
          <a:r>
            <a:rPr lang="pl-PL" sz="1400" dirty="0"/>
            <a:t>Raz na 24 miesiące.</a:t>
          </a:r>
        </a:p>
      </dgm:t>
    </dgm:pt>
    <dgm:pt modelId="{BD6C9331-DC17-41B1-A70A-ACEE502A2018}" type="parTrans" cxnId="{B34E5ABB-2A38-4D4D-B6DC-07E5250D692F}">
      <dgm:prSet/>
      <dgm:spPr/>
      <dgm:t>
        <a:bodyPr/>
        <a:lstStyle/>
        <a:p>
          <a:endParaRPr lang="pl-PL"/>
        </a:p>
      </dgm:t>
    </dgm:pt>
    <dgm:pt modelId="{08E59D1C-A913-4DB9-96BF-29817CB2EF6B}" type="sibTrans" cxnId="{B34E5ABB-2A38-4D4D-B6DC-07E5250D692F}">
      <dgm:prSet/>
      <dgm:spPr/>
      <dgm:t>
        <a:bodyPr/>
        <a:lstStyle/>
        <a:p>
          <a:endParaRPr lang="pl-PL"/>
        </a:p>
      </dgm:t>
    </dgm:pt>
    <dgm:pt modelId="{D495A9BF-89FF-43DB-8CBF-4113E95C26FD}">
      <dgm:prSet custT="1"/>
      <dgm:spPr/>
      <dgm:t>
        <a:bodyPr/>
        <a:lstStyle/>
        <a:p>
          <a:r>
            <a:rPr lang="pl-PL" sz="1400" dirty="0"/>
            <a:t>Minimum 5 lat od zakończenia leczenia chirurgicznego raka piersi i/lub zakończony 5-letni proces monitorowania po zakończonym leczeniu.</a:t>
          </a:r>
        </a:p>
      </dgm:t>
    </dgm:pt>
    <dgm:pt modelId="{E1A630F9-EC5D-416E-912C-8422B80406B0}" type="parTrans" cxnId="{33C8DB8D-E2B9-4D26-81B7-84EEF16210E6}">
      <dgm:prSet/>
      <dgm:spPr/>
      <dgm:t>
        <a:bodyPr/>
        <a:lstStyle/>
        <a:p>
          <a:endParaRPr lang="pl-PL"/>
        </a:p>
      </dgm:t>
    </dgm:pt>
    <dgm:pt modelId="{C82A8252-F3CD-4391-8F7A-EA55BD876B15}" type="sibTrans" cxnId="{33C8DB8D-E2B9-4D26-81B7-84EEF16210E6}">
      <dgm:prSet/>
      <dgm:spPr/>
      <dgm:t>
        <a:bodyPr/>
        <a:lstStyle/>
        <a:p>
          <a:endParaRPr lang="pl-PL"/>
        </a:p>
      </dgm:t>
    </dgm:pt>
    <dgm:pt modelId="{BAD46A6D-BD13-4ACA-A419-BE247C0E013F}">
      <dgm:prSet custT="1"/>
      <dgm:spPr/>
      <dgm:t>
        <a:bodyPr/>
        <a:lstStyle/>
        <a:p>
          <a:r>
            <a:rPr lang="pl-PL" sz="1400" dirty="0"/>
            <a:t>Kobiety w wieku 25-64 lat.</a:t>
          </a:r>
        </a:p>
      </dgm:t>
    </dgm:pt>
    <dgm:pt modelId="{B2B28197-0D37-4871-8EF6-4CCCFC29EC1B}" type="parTrans" cxnId="{C05381B0-8D69-4F31-998A-4EB7ECC647AB}">
      <dgm:prSet/>
      <dgm:spPr/>
      <dgm:t>
        <a:bodyPr/>
        <a:lstStyle/>
        <a:p>
          <a:endParaRPr lang="pl-PL"/>
        </a:p>
      </dgm:t>
    </dgm:pt>
    <dgm:pt modelId="{9168D9C6-004F-4078-A4F2-E20DAA219795}" type="sibTrans" cxnId="{C05381B0-8D69-4F31-998A-4EB7ECC647AB}">
      <dgm:prSet/>
      <dgm:spPr/>
      <dgm:t>
        <a:bodyPr/>
        <a:lstStyle/>
        <a:p>
          <a:endParaRPr lang="pl-PL"/>
        </a:p>
      </dgm:t>
    </dgm:pt>
    <dgm:pt modelId="{A263E804-275A-443C-9B1C-00AC97EB7F7B}">
      <dgm:prSet custT="1"/>
      <dgm:spPr/>
      <dgm:t>
        <a:bodyPr/>
        <a:lstStyle/>
        <a:p>
          <a:r>
            <a:rPr lang="pl-PL" sz="1400" dirty="0"/>
            <a:t>Raz na 36 miesięcy.</a:t>
          </a:r>
        </a:p>
      </dgm:t>
    </dgm:pt>
    <dgm:pt modelId="{D2869A0D-0200-404F-A395-E8614FE71841}" type="parTrans" cxnId="{8BE7D849-8543-4F74-9FF4-E653C8C5C7DA}">
      <dgm:prSet/>
      <dgm:spPr/>
      <dgm:t>
        <a:bodyPr/>
        <a:lstStyle/>
        <a:p>
          <a:endParaRPr lang="pl-PL"/>
        </a:p>
      </dgm:t>
    </dgm:pt>
    <dgm:pt modelId="{6E48D95C-265E-46CB-96BF-020F92777E2B}" type="sibTrans" cxnId="{8BE7D849-8543-4F74-9FF4-E653C8C5C7DA}">
      <dgm:prSet/>
      <dgm:spPr/>
      <dgm:t>
        <a:bodyPr/>
        <a:lstStyle/>
        <a:p>
          <a:endParaRPr lang="pl-PL"/>
        </a:p>
      </dgm:t>
    </dgm:pt>
    <dgm:pt modelId="{48CF763E-6221-4F2F-8C52-EE8EC69CCB8A}">
      <dgm:prSet custT="1"/>
      <dgm:spPr/>
      <dgm:t>
        <a:bodyPr/>
        <a:lstStyle/>
        <a:p>
          <a:r>
            <a:rPr lang="pl-PL" sz="1400" dirty="0"/>
            <a:t>Pacjentki leczone z powodu nowotworu złośliwego szyjki macicy po zakończeniu kontroli onkologicznej- </a:t>
          </a:r>
          <a:br>
            <a:rPr lang="pl-PL" sz="1400" dirty="0"/>
          </a:br>
          <a:r>
            <a:rPr lang="pl-PL" sz="1400" b="1" dirty="0"/>
            <a:t>na podstawie decyzji lekarza prowadzącego leczenie onkologiczne.</a:t>
          </a:r>
        </a:p>
      </dgm:t>
    </dgm:pt>
    <dgm:pt modelId="{EA523410-3764-4921-B059-EAD640AAA635}" type="parTrans" cxnId="{61202875-F0D7-4BA7-B87E-F56BE2FD81BE}">
      <dgm:prSet/>
      <dgm:spPr/>
      <dgm:t>
        <a:bodyPr/>
        <a:lstStyle/>
        <a:p>
          <a:endParaRPr lang="pl-PL"/>
        </a:p>
      </dgm:t>
    </dgm:pt>
    <dgm:pt modelId="{D7B9AEA1-1DCD-450C-916C-BD70F9FFC622}" type="sibTrans" cxnId="{61202875-F0D7-4BA7-B87E-F56BE2FD81BE}">
      <dgm:prSet/>
      <dgm:spPr/>
      <dgm:t>
        <a:bodyPr/>
        <a:lstStyle/>
        <a:p>
          <a:endParaRPr lang="pl-PL"/>
        </a:p>
      </dgm:t>
    </dgm:pt>
    <dgm:pt modelId="{C28F920D-90A5-4C5C-A732-E69DF08F47C5}">
      <dgm:prSet custT="1"/>
      <dgm:spPr/>
      <dgm:t>
        <a:bodyPr/>
        <a:lstStyle/>
        <a:p>
          <a:r>
            <a:rPr lang="pl-PL" sz="1400" dirty="0"/>
            <a:t>Kobiety i mężczyźni w wieku 50-65 lat.</a:t>
          </a:r>
        </a:p>
      </dgm:t>
    </dgm:pt>
    <dgm:pt modelId="{0EF0934C-F5FB-4D4D-9668-E378E791A78C}" type="parTrans" cxnId="{5C6068DF-5052-4EEF-93C1-027696F61C13}">
      <dgm:prSet/>
      <dgm:spPr/>
      <dgm:t>
        <a:bodyPr/>
        <a:lstStyle/>
        <a:p>
          <a:endParaRPr lang="pl-PL"/>
        </a:p>
      </dgm:t>
    </dgm:pt>
    <dgm:pt modelId="{B23526C7-EFFE-486F-A523-1C804B3744F7}" type="sibTrans" cxnId="{5C6068DF-5052-4EEF-93C1-027696F61C13}">
      <dgm:prSet/>
      <dgm:spPr/>
      <dgm:t>
        <a:bodyPr/>
        <a:lstStyle/>
        <a:p>
          <a:endParaRPr lang="pl-PL"/>
        </a:p>
      </dgm:t>
    </dgm:pt>
    <dgm:pt modelId="{77C3F6C2-7782-4CE8-9231-03CA600452FE}">
      <dgm:prSet custT="1"/>
      <dgm:spPr/>
      <dgm:t>
        <a:bodyPr/>
        <a:lstStyle/>
        <a:p>
          <a:r>
            <a:rPr lang="pl-PL" sz="1400" dirty="0"/>
            <a:t>Kobiety i mężczyźni w wieku 40-49 lat, mający krewnego pierwszego stopnia z rozpoznanym rakiem jelita grubego.</a:t>
          </a:r>
        </a:p>
      </dgm:t>
    </dgm:pt>
    <dgm:pt modelId="{C7DE6DD7-44B2-44EC-97B4-7C0A3208EF4B}" type="parTrans" cxnId="{170B7B29-893D-404A-8FAA-74306133F17F}">
      <dgm:prSet/>
      <dgm:spPr/>
      <dgm:t>
        <a:bodyPr/>
        <a:lstStyle/>
        <a:p>
          <a:endParaRPr lang="pl-PL"/>
        </a:p>
      </dgm:t>
    </dgm:pt>
    <dgm:pt modelId="{D1C21A30-F854-46BB-9D46-CC9496862D0D}" type="sibTrans" cxnId="{170B7B29-893D-404A-8FAA-74306133F17F}">
      <dgm:prSet/>
      <dgm:spPr/>
      <dgm:t>
        <a:bodyPr/>
        <a:lstStyle/>
        <a:p>
          <a:endParaRPr lang="pl-PL"/>
        </a:p>
      </dgm:t>
    </dgm:pt>
    <dgm:pt modelId="{942A5101-522E-4BC6-B484-EF47271F0B41}">
      <dgm:prSet custT="1"/>
      <dgm:spPr/>
      <dgm:t>
        <a:bodyPr/>
        <a:lstStyle/>
        <a:p>
          <a:r>
            <a:rPr lang="pl-PL" sz="1400" dirty="0"/>
            <a:t>Osoby, które w ciągu ostatnich 10 lat nie miały wykonywanej </a:t>
          </a:r>
          <a:r>
            <a:rPr lang="pl-PL" sz="1400" dirty="0" err="1"/>
            <a:t>kolonoskopii</a:t>
          </a:r>
          <a:r>
            <a:rPr lang="pl-PL" sz="1400" dirty="0"/>
            <a:t> (również diagnostycznej, w ramach skierowania).</a:t>
          </a:r>
        </a:p>
      </dgm:t>
    </dgm:pt>
    <dgm:pt modelId="{C30D43CF-E59E-4516-A44D-A8DD388B1B30}" type="parTrans" cxnId="{CFB9BDCF-A17E-4D87-82AC-D787368338B9}">
      <dgm:prSet/>
      <dgm:spPr/>
      <dgm:t>
        <a:bodyPr/>
        <a:lstStyle/>
        <a:p>
          <a:endParaRPr lang="pl-PL"/>
        </a:p>
      </dgm:t>
    </dgm:pt>
    <dgm:pt modelId="{9AB937EF-08B1-4509-99E5-6DF2EB5E292A}" type="sibTrans" cxnId="{CFB9BDCF-A17E-4D87-82AC-D787368338B9}">
      <dgm:prSet/>
      <dgm:spPr/>
      <dgm:t>
        <a:bodyPr/>
        <a:lstStyle/>
        <a:p>
          <a:endParaRPr lang="pl-PL"/>
        </a:p>
      </dgm:t>
    </dgm:pt>
    <dgm:pt modelId="{23194F8E-D98F-4BB2-905E-073EE4975768}" type="pres">
      <dgm:prSet presAssocID="{5886BEDA-D1DF-49D9-A890-7FAEBD5A018B}" presName="linear" presStyleCnt="0">
        <dgm:presLayoutVars>
          <dgm:dir/>
          <dgm:animLvl val="lvl"/>
          <dgm:resizeHandles val="exact"/>
        </dgm:presLayoutVars>
      </dgm:prSet>
      <dgm:spPr/>
    </dgm:pt>
    <dgm:pt modelId="{A70B07C8-1EF0-4908-BF13-3DAA469308D0}" type="pres">
      <dgm:prSet presAssocID="{80F5D7C0-C333-451D-A0C2-F543E86AA994}" presName="parentLin" presStyleCnt="0"/>
      <dgm:spPr/>
    </dgm:pt>
    <dgm:pt modelId="{5FE420D3-865F-4B24-B2AF-63BE8886DEDA}" type="pres">
      <dgm:prSet presAssocID="{80F5D7C0-C333-451D-A0C2-F543E86AA994}" presName="parentLeftMargin" presStyleLbl="node1" presStyleIdx="0" presStyleCnt="3"/>
      <dgm:spPr/>
    </dgm:pt>
    <dgm:pt modelId="{02D497AA-9E36-48D2-9071-53B6465BA98C}" type="pres">
      <dgm:prSet presAssocID="{80F5D7C0-C333-451D-A0C2-F543E86AA994}" presName="parentText" presStyleLbl="node1" presStyleIdx="0" presStyleCnt="3" custScaleY="245667">
        <dgm:presLayoutVars>
          <dgm:chMax val="0"/>
          <dgm:bulletEnabled val="1"/>
        </dgm:presLayoutVars>
      </dgm:prSet>
      <dgm:spPr/>
    </dgm:pt>
    <dgm:pt modelId="{042585C2-029C-4E6C-A6C7-0EAA5478C13E}" type="pres">
      <dgm:prSet presAssocID="{80F5D7C0-C333-451D-A0C2-F543E86AA994}" presName="negativeSpace" presStyleCnt="0"/>
      <dgm:spPr/>
    </dgm:pt>
    <dgm:pt modelId="{710EF5FD-4AFE-4660-B725-DA9EA8CB2BA9}" type="pres">
      <dgm:prSet presAssocID="{80F5D7C0-C333-451D-A0C2-F543E86AA994}" presName="childText" presStyleLbl="conFgAcc1" presStyleIdx="0" presStyleCnt="3">
        <dgm:presLayoutVars>
          <dgm:bulletEnabled val="1"/>
        </dgm:presLayoutVars>
      </dgm:prSet>
      <dgm:spPr/>
    </dgm:pt>
    <dgm:pt modelId="{0A0C1619-DFB5-41F3-ACA3-698C0CE2C6CC}" type="pres">
      <dgm:prSet presAssocID="{13E9AFF0-786D-4041-BC14-63FF2336E13D}" presName="spaceBetweenRectangles" presStyleCnt="0"/>
      <dgm:spPr/>
    </dgm:pt>
    <dgm:pt modelId="{4EBC4AE5-5FBC-406C-B949-AFF3C4E430A9}" type="pres">
      <dgm:prSet presAssocID="{6DF575CC-F9D9-41E2-B104-E4B530B8B7D0}" presName="parentLin" presStyleCnt="0"/>
      <dgm:spPr/>
    </dgm:pt>
    <dgm:pt modelId="{B916BE80-2284-4155-AA4F-410119AD8920}" type="pres">
      <dgm:prSet presAssocID="{6DF575CC-F9D9-41E2-B104-E4B530B8B7D0}" presName="parentLeftMargin" presStyleLbl="node1" presStyleIdx="0" presStyleCnt="3"/>
      <dgm:spPr/>
    </dgm:pt>
    <dgm:pt modelId="{3B52655F-260C-4A20-8F5F-DB63D2495A36}" type="pres">
      <dgm:prSet presAssocID="{6DF575CC-F9D9-41E2-B104-E4B530B8B7D0}" presName="parentText" presStyleLbl="node1" presStyleIdx="1" presStyleCnt="3" custScaleY="180590">
        <dgm:presLayoutVars>
          <dgm:chMax val="0"/>
          <dgm:bulletEnabled val="1"/>
        </dgm:presLayoutVars>
      </dgm:prSet>
      <dgm:spPr/>
    </dgm:pt>
    <dgm:pt modelId="{09D54536-F5C2-46DA-A192-050FFC6453D9}" type="pres">
      <dgm:prSet presAssocID="{6DF575CC-F9D9-41E2-B104-E4B530B8B7D0}" presName="negativeSpace" presStyleCnt="0"/>
      <dgm:spPr/>
    </dgm:pt>
    <dgm:pt modelId="{0CE548AF-E195-4A19-9CF7-1401EF8FE6CB}" type="pres">
      <dgm:prSet presAssocID="{6DF575CC-F9D9-41E2-B104-E4B530B8B7D0}" presName="childText" presStyleLbl="conFgAcc1" presStyleIdx="1" presStyleCnt="3">
        <dgm:presLayoutVars>
          <dgm:bulletEnabled val="1"/>
        </dgm:presLayoutVars>
      </dgm:prSet>
      <dgm:spPr/>
    </dgm:pt>
    <dgm:pt modelId="{C4309846-0EAB-4330-9D97-1824C731546E}" type="pres">
      <dgm:prSet presAssocID="{4A266BF9-B912-4DB8-8179-1BB1AF7642CB}" presName="spaceBetweenRectangles" presStyleCnt="0"/>
      <dgm:spPr/>
    </dgm:pt>
    <dgm:pt modelId="{3EFF9BAF-9B54-49DE-8383-53598EA68892}" type="pres">
      <dgm:prSet presAssocID="{6CD43FCE-D0D1-4E38-B8A4-C9CEE1EE0BDC}" presName="parentLin" presStyleCnt="0"/>
      <dgm:spPr/>
    </dgm:pt>
    <dgm:pt modelId="{D4757601-691F-49AD-8CA4-302FCB165004}" type="pres">
      <dgm:prSet presAssocID="{6CD43FCE-D0D1-4E38-B8A4-C9CEE1EE0BDC}" presName="parentLeftMargin" presStyleLbl="node1" presStyleIdx="1" presStyleCnt="3"/>
      <dgm:spPr/>
    </dgm:pt>
    <dgm:pt modelId="{56D193EB-9BB3-4AB2-856D-8F9C18EDCF60}" type="pres">
      <dgm:prSet presAssocID="{6CD43FCE-D0D1-4E38-B8A4-C9CEE1EE0BDC}" presName="parentText" presStyleLbl="node1" presStyleIdx="2" presStyleCnt="3" custScaleY="151522">
        <dgm:presLayoutVars>
          <dgm:chMax val="0"/>
          <dgm:bulletEnabled val="1"/>
        </dgm:presLayoutVars>
      </dgm:prSet>
      <dgm:spPr/>
    </dgm:pt>
    <dgm:pt modelId="{B8E8989D-684E-479F-943B-D41C37202D1B}" type="pres">
      <dgm:prSet presAssocID="{6CD43FCE-D0D1-4E38-B8A4-C9CEE1EE0BDC}" presName="negativeSpace" presStyleCnt="0"/>
      <dgm:spPr/>
    </dgm:pt>
    <dgm:pt modelId="{AB6D1DE9-7EF7-4867-9701-C73A22CA4F13}" type="pres">
      <dgm:prSet presAssocID="{6CD43FCE-D0D1-4E38-B8A4-C9CEE1EE0BDC}" presName="childText" presStyleLbl="conFgAcc1" presStyleIdx="2" presStyleCnt="3">
        <dgm:presLayoutVars>
          <dgm:bulletEnabled val="1"/>
        </dgm:presLayoutVars>
      </dgm:prSet>
      <dgm:spPr/>
    </dgm:pt>
  </dgm:ptLst>
  <dgm:cxnLst>
    <dgm:cxn modelId="{FDC95C0F-D322-4DFC-B726-37594C781CDD}" srcId="{5886BEDA-D1DF-49D9-A890-7FAEBD5A018B}" destId="{6CD43FCE-D0D1-4E38-B8A4-C9CEE1EE0BDC}" srcOrd="2" destOrd="0" parTransId="{9473E31F-199C-4783-8A3B-1562A3B84954}" sibTransId="{074E811B-E73B-4C20-AEF6-7DA2C601761F}"/>
    <dgm:cxn modelId="{60FA2814-1805-4894-80C9-31C59479D611}" type="presOf" srcId="{1970C2B6-92CA-495F-BE49-248FC04F0456}" destId="{710EF5FD-4AFE-4660-B725-DA9EA8CB2BA9}" srcOrd="0" destOrd="1" presId="urn:microsoft.com/office/officeart/2005/8/layout/list1"/>
    <dgm:cxn modelId="{62F7E41E-04CE-4009-B6DD-AC1CCC2695F6}" srcId="{5886BEDA-D1DF-49D9-A890-7FAEBD5A018B}" destId="{80F5D7C0-C333-451D-A0C2-F543E86AA994}" srcOrd="0" destOrd="0" parTransId="{5D934290-2805-4C9C-8F3E-5425D7A1E4C3}" sibTransId="{13E9AFF0-786D-4041-BC14-63FF2336E13D}"/>
    <dgm:cxn modelId="{60FC8422-6548-4E8F-A384-3739A6CE46BB}" type="presOf" srcId="{80F5D7C0-C333-451D-A0C2-F543E86AA994}" destId="{02D497AA-9E36-48D2-9071-53B6465BA98C}" srcOrd="1" destOrd="0" presId="urn:microsoft.com/office/officeart/2005/8/layout/list1"/>
    <dgm:cxn modelId="{170B7B29-893D-404A-8FAA-74306133F17F}" srcId="{6CD43FCE-D0D1-4E38-B8A4-C9CEE1EE0BDC}" destId="{77C3F6C2-7782-4CE8-9231-03CA600452FE}" srcOrd="1" destOrd="0" parTransId="{C7DE6DD7-44B2-44EC-97B4-7C0A3208EF4B}" sibTransId="{D1C21A30-F854-46BB-9D46-CC9496862D0D}"/>
    <dgm:cxn modelId="{59B3E52B-8AC6-4099-A883-EB4C29E6C7D4}" type="presOf" srcId="{6CD43FCE-D0D1-4E38-B8A4-C9CEE1EE0BDC}" destId="{D4757601-691F-49AD-8CA4-302FCB165004}" srcOrd="0" destOrd="0" presId="urn:microsoft.com/office/officeart/2005/8/layout/list1"/>
    <dgm:cxn modelId="{41DEBF2E-74E9-43C5-8205-360C666D92E5}" type="presOf" srcId="{C28F920D-90A5-4C5C-A732-E69DF08F47C5}" destId="{AB6D1DE9-7EF7-4867-9701-C73A22CA4F13}" srcOrd="0" destOrd="0" presId="urn:microsoft.com/office/officeart/2005/8/layout/list1"/>
    <dgm:cxn modelId="{2D100D38-80BF-4D2E-9EAE-8A16A14C448E}" type="presOf" srcId="{7E6BED90-8DD6-4F0D-A4E1-153E7083DB62}" destId="{710EF5FD-4AFE-4660-B725-DA9EA8CB2BA9}" srcOrd="0" destOrd="0" presId="urn:microsoft.com/office/officeart/2005/8/layout/list1"/>
    <dgm:cxn modelId="{8BE7D849-8543-4F74-9FF4-E653C8C5C7DA}" srcId="{6DF575CC-F9D9-41E2-B104-E4B530B8B7D0}" destId="{A263E804-275A-443C-9B1C-00AC97EB7F7B}" srcOrd="1" destOrd="0" parTransId="{D2869A0D-0200-404F-A395-E8614FE71841}" sibTransId="{6E48D95C-265E-46CB-96BF-020F92777E2B}"/>
    <dgm:cxn modelId="{1E5F8F4A-0407-4AB7-BB18-8AEF962AA368}" type="presOf" srcId="{6DF575CC-F9D9-41E2-B104-E4B530B8B7D0}" destId="{3B52655F-260C-4A20-8F5F-DB63D2495A36}" srcOrd="1" destOrd="0" presId="urn:microsoft.com/office/officeart/2005/8/layout/list1"/>
    <dgm:cxn modelId="{CFFDB94D-C2C8-47A1-94DF-0B8233FC1002}" type="presOf" srcId="{77C3F6C2-7782-4CE8-9231-03CA600452FE}" destId="{AB6D1DE9-7EF7-4867-9701-C73A22CA4F13}" srcOrd="0" destOrd="1" presId="urn:microsoft.com/office/officeart/2005/8/layout/list1"/>
    <dgm:cxn modelId="{0A2B2075-E559-4F75-B72D-67509B6039E9}" type="presOf" srcId="{5886BEDA-D1DF-49D9-A890-7FAEBD5A018B}" destId="{23194F8E-D98F-4BB2-905E-073EE4975768}" srcOrd="0" destOrd="0" presId="urn:microsoft.com/office/officeart/2005/8/layout/list1"/>
    <dgm:cxn modelId="{61202875-F0D7-4BA7-B87E-F56BE2FD81BE}" srcId="{6DF575CC-F9D9-41E2-B104-E4B530B8B7D0}" destId="{48CF763E-6221-4F2F-8C52-EE8EC69CCB8A}" srcOrd="2" destOrd="0" parTransId="{EA523410-3764-4921-B059-EAD640AAA635}" sibTransId="{D7B9AEA1-1DCD-450C-916C-BD70F9FFC622}"/>
    <dgm:cxn modelId="{A70EF355-EDC0-46B3-93F4-541106D2A833}" srcId="{80F5D7C0-C333-451D-A0C2-F543E86AA994}" destId="{7E6BED90-8DD6-4F0D-A4E1-153E7083DB62}" srcOrd="0" destOrd="0" parTransId="{0F50EA48-A387-48CE-A076-24B1B1836666}" sibTransId="{D4BE276B-067A-4071-AE05-22B403A24A74}"/>
    <dgm:cxn modelId="{29026956-0E4F-4A52-892B-0E0252C1709E}" type="presOf" srcId="{48CF763E-6221-4F2F-8C52-EE8EC69CCB8A}" destId="{0CE548AF-E195-4A19-9CF7-1401EF8FE6CB}" srcOrd="0" destOrd="2" presId="urn:microsoft.com/office/officeart/2005/8/layout/list1"/>
    <dgm:cxn modelId="{ABCDF27B-C3E5-461A-A73A-EF0A3762DFCD}" type="presOf" srcId="{A263E804-275A-443C-9B1C-00AC97EB7F7B}" destId="{0CE548AF-E195-4A19-9CF7-1401EF8FE6CB}" srcOrd="0" destOrd="1" presId="urn:microsoft.com/office/officeart/2005/8/layout/list1"/>
    <dgm:cxn modelId="{F3B4D089-A4A4-4A76-BB6D-43E7A427EBBC}" type="presOf" srcId="{D495A9BF-89FF-43DB-8CBF-4113E95C26FD}" destId="{710EF5FD-4AFE-4660-B725-DA9EA8CB2BA9}" srcOrd="0" destOrd="2" presId="urn:microsoft.com/office/officeart/2005/8/layout/list1"/>
    <dgm:cxn modelId="{33C8DB8D-E2B9-4D26-81B7-84EEF16210E6}" srcId="{80F5D7C0-C333-451D-A0C2-F543E86AA994}" destId="{D495A9BF-89FF-43DB-8CBF-4113E95C26FD}" srcOrd="2" destOrd="0" parTransId="{E1A630F9-EC5D-416E-912C-8422B80406B0}" sibTransId="{C82A8252-F3CD-4391-8F7A-EA55BD876B15}"/>
    <dgm:cxn modelId="{21EAA192-2EEE-422F-83A8-23888E1002A5}" type="presOf" srcId="{6DF575CC-F9D9-41E2-B104-E4B530B8B7D0}" destId="{B916BE80-2284-4155-AA4F-410119AD8920}" srcOrd="0" destOrd="0" presId="urn:microsoft.com/office/officeart/2005/8/layout/list1"/>
    <dgm:cxn modelId="{A72BC7A0-04F5-466D-B89A-40E57F34CEF0}" srcId="{5886BEDA-D1DF-49D9-A890-7FAEBD5A018B}" destId="{6DF575CC-F9D9-41E2-B104-E4B530B8B7D0}" srcOrd="1" destOrd="0" parTransId="{4B3D099B-A356-46A7-A32F-7C6D0C9E86B5}" sibTransId="{4A266BF9-B912-4DB8-8179-1BB1AF7642CB}"/>
    <dgm:cxn modelId="{E3E353A9-BED8-4CC2-AC1F-2F7B70A3DE6B}" type="presOf" srcId="{80F5D7C0-C333-451D-A0C2-F543E86AA994}" destId="{5FE420D3-865F-4B24-B2AF-63BE8886DEDA}" srcOrd="0" destOrd="0" presId="urn:microsoft.com/office/officeart/2005/8/layout/list1"/>
    <dgm:cxn modelId="{C05381B0-8D69-4F31-998A-4EB7ECC647AB}" srcId="{6DF575CC-F9D9-41E2-B104-E4B530B8B7D0}" destId="{BAD46A6D-BD13-4ACA-A419-BE247C0E013F}" srcOrd="0" destOrd="0" parTransId="{B2B28197-0D37-4871-8EF6-4CCCFC29EC1B}" sibTransId="{9168D9C6-004F-4078-A4F2-E20DAA219795}"/>
    <dgm:cxn modelId="{B34E5ABB-2A38-4D4D-B6DC-07E5250D692F}" srcId="{80F5D7C0-C333-451D-A0C2-F543E86AA994}" destId="{1970C2B6-92CA-495F-BE49-248FC04F0456}" srcOrd="1" destOrd="0" parTransId="{BD6C9331-DC17-41B1-A70A-ACEE502A2018}" sibTransId="{08E59D1C-A913-4DB9-96BF-29817CB2EF6B}"/>
    <dgm:cxn modelId="{CFB9BDCF-A17E-4D87-82AC-D787368338B9}" srcId="{6CD43FCE-D0D1-4E38-B8A4-C9CEE1EE0BDC}" destId="{942A5101-522E-4BC6-B484-EF47271F0B41}" srcOrd="2" destOrd="0" parTransId="{C30D43CF-E59E-4516-A44D-A8DD388B1B30}" sibTransId="{9AB937EF-08B1-4509-99E5-6DF2EB5E292A}"/>
    <dgm:cxn modelId="{BF27D3D7-7DE3-4939-93F1-8A0AE43AB7EB}" type="presOf" srcId="{942A5101-522E-4BC6-B484-EF47271F0B41}" destId="{AB6D1DE9-7EF7-4867-9701-C73A22CA4F13}" srcOrd="0" destOrd="2" presId="urn:microsoft.com/office/officeart/2005/8/layout/list1"/>
    <dgm:cxn modelId="{5C6068DF-5052-4EEF-93C1-027696F61C13}" srcId="{6CD43FCE-D0D1-4E38-B8A4-C9CEE1EE0BDC}" destId="{C28F920D-90A5-4C5C-A732-E69DF08F47C5}" srcOrd="0" destOrd="0" parTransId="{0EF0934C-F5FB-4D4D-9668-E378E791A78C}" sibTransId="{B23526C7-EFFE-486F-A523-1C804B3744F7}"/>
    <dgm:cxn modelId="{91C071EA-701F-457C-A79A-9875378FF372}" type="presOf" srcId="{6CD43FCE-D0D1-4E38-B8A4-C9CEE1EE0BDC}" destId="{56D193EB-9BB3-4AB2-856D-8F9C18EDCF60}" srcOrd="1" destOrd="0" presId="urn:microsoft.com/office/officeart/2005/8/layout/list1"/>
    <dgm:cxn modelId="{FA355CF8-DC8A-42C1-B5BB-442E67A0D73E}" type="presOf" srcId="{BAD46A6D-BD13-4ACA-A419-BE247C0E013F}" destId="{0CE548AF-E195-4A19-9CF7-1401EF8FE6CB}" srcOrd="0" destOrd="0" presId="urn:microsoft.com/office/officeart/2005/8/layout/list1"/>
    <dgm:cxn modelId="{BC816E6D-B6B9-4CDD-87AB-574E6BD907B1}" type="presParOf" srcId="{23194F8E-D98F-4BB2-905E-073EE4975768}" destId="{A70B07C8-1EF0-4908-BF13-3DAA469308D0}" srcOrd="0" destOrd="0" presId="urn:microsoft.com/office/officeart/2005/8/layout/list1"/>
    <dgm:cxn modelId="{33F72FA7-068F-4995-80F2-50A0CB397C66}" type="presParOf" srcId="{A70B07C8-1EF0-4908-BF13-3DAA469308D0}" destId="{5FE420D3-865F-4B24-B2AF-63BE8886DEDA}" srcOrd="0" destOrd="0" presId="urn:microsoft.com/office/officeart/2005/8/layout/list1"/>
    <dgm:cxn modelId="{B649AC3B-D465-4578-9E84-D2B760A5B232}" type="presParOf" srcId="{A70B07C8-1EF0-4908-BF13-3DAA469308D0}" destId="{02D497AA-9E36-48D2-9071-53B6465BA98C}" srcOrd="1" destOrd="0" presId="urn:microsoft.com/office/officeart/2005/8/layout/list1"/>
    <dgm:cxn modelId="{0694F738-5A3E-47E0-8308-67B6183D25A5}" type="presParOf" srcId="{23194F8E-D98F-4BB2-905E-073EE4975768}" destId="{042585C2-029C-4E6C-A6C7-0EAA5478C13E}" srcOrd="1" destOrd="0" presId="urn:microsoft.com/office/officeart/2005/8/layout/list1"/>
    <dgm:cxn modelId="{33338292-9928-427B-8E5C-32245AFDA7B2}" type="presParOf" srcId="{23194F8E-D98F-4BB2-905E-073EE4975768}" destId="{710EF5FD-4AFE-4660-B725-DA9EA8CB2BA9}" srcOrd="2" destOrd="0" presId="urn:microsoft.com/office/officeart/2005/8/layout/list1"/>
    <dgm:cxn modelId="{AFFDF3AB-9062-4B3D-9477-77757D5AF226}" type="presParOf" srcId="{23194F8E-D98F-4BB2-905E-073EE4975768}" destId="{0A0C1619-DFB5-41F3-ACA3-698C0CE2C6CC}" srcOrd="3" destOrd="0" presId="urn:microsoft.com/office/officeart/2005/8/layout/list1"/>
    <dgm:cxn modelId="{15165671-1F7F-4372-947C-F26579D0F01A}" type="presParOf" srcId="{23194F8E-D98F-4BB2-905E-073EE4975768}" destId="{4EBC4AE5-5FBC-406C-B949-AFF3C4E430A9}" srcOrd="4" destOrd="0" presId="urn:microsoft.com/office/officeart/2005/8/layout/list1"/>
    <dgm:cxn modelId="{81DE64DE-FC7E-4683-BC57-A84069DFBB18}" type="presParOf" srcId="{4EBC4AE5-5FBC-406C-B949-AFF3C4E430A9}" destId="{B916BE80-2284-4155-AA4F-410119AD8920}" srcOrd="0" destOrd="0" presId="urn:microsoft.com/office/officeart/2005/8/layout/list1"/>
    <dgm:cxn modelId="{9578F78D-AF3B-4188-B717-063FBD3E9955}" type="presParOf" srcId="{4EBC4AE5-5FBC-406C-B949-AFF3C4E430A9}" destId="{3B52655F-260C-4A20-8F5F-DB63D2495A36}" srcOrd="1" destOrd="0" presId="urn:microsoft.com/office/officeart/2005/8/layout/list1"/>
    <dgm:cxn modelId="{5D839E99-F2C0-4FD0-B8B9-20875C931180}" type="presParOf" srcId="{23194F8E-D98F-4BB2-905E-073EE4975768}" destId="{09D54536-F5C2-46DA-A192-050FFC6453D9}" srcOrd="5" destOrd="0" presId="urn:microsoft.com/office/officeart/2005/8/layout/list1"/>
    <dgm:cxn modelId="{D87E67DC-1B1B-4564-A2E4-426752BBDE69}" type="presParOf" srcId="{23194F8E-D98F-4BB2-905E-073EE4975768}" destId="{0CE548AF-E195-4A19-9CF7-1401EF8FE6CB}" srcOrd="6" destOrd="0" presId="urn:microsoft.com/office/officeart/2005/8/layout/list1"/>
    <dgm:cxn modelId="{22E0DF3C-7D6B-4D85-82D0-F6947F0A3C03}" type="presParOf" srcId="{23194F8E-D98F-4BB2-905E-073EE4975768}" destId="{C4309846-0EAB-4330-9D97-1824C731546E}" srcOrd="7" destOrd="0" presId="urn:microsoft.com/office/officeart/2005/8/layout/list1"/>
    <dgm:cxn modelId="{A35039DA-DB5E-4D69-9977-BC492B3DBB8A}" type="presParOf" srcId="{23194F8E-D98F-4BB2-905E-073EE4975768}" destId="{3EFF9BAF-9B54-49DE-8383-53598EA68892}" srcOrd="8" destOrd="0" presId="urn:microsoft.com/office/officeart/2005/8/layout/list1"/>
    <dgm:cxn modelId="{39977C80-A245-465A-858B-07608158CB7E}" type="presParOf" srcId="{3EFF9BAF-9B54-49DE-8383-53598EA68892}" destId="{D4757601-691F-49AD-8CA4-302FCB165004}" srcOrd="0" destOrd="0" presId="urn:microsoft.com/office/officeart/2005/8/layout/list1"/>
    <dgm:cxn modelId="{52CA5CFF-1234-416D-8FBF-08823770E3E7}" type="presParOf" srcId="{3EFF9BAF-9B54-49DE-8383-53598EA68892}" destId="{56D193EB-9BB3-4AB2-856D-8F9C18EDCF60}" srcOrd="1" destOrd="0" presId="urn:microsoft.com/office/officeart/2005/8/layout/list1"/>
    <dgm:cxn modelId="{64340B50-2946-4AB5-957A-16E587805A66}" type="presParOf" srcId="{23194F8E-D98F-4BB2-905E-073EE4975768}" destId="{B8E8989D-684E-479F-943B-D41C37202D1B}" srcOrd="9" destOrd="0" presId="urn:microsoft.com/office/officeart/2005/8/layout/list1"/>
    <dgm:cxn modelId="{67979B73-5F54-49C4-930C-DD0613CD3031}" type="presParOf" srcId="{23194F8E-D98F-4BB2-905E-073EE4975768}" destId="{AB6D1DE9-7EF7-4867-9701-C73A22CA4F13}"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8517B12-286E-42BF-99F3-AA173985A0B0}"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pl-PL"/>
        </a:p>
      </dgm:t>
    </dgm:pt>
    <dgm:pt modelId="{B5C6B978-019B-4F78-8BB2-2467E5E82735}">
      <dgm:prSet phldrT="[Tekst]"/>
      <dgm:spPr/>
      <dgm:t>
        <a:bodyPr/>
        <a:lstStyle/>
        <a:p>
          <a:r>
            <a:rPr lang="pl-PL" dirty="0"/>
            <a:t>Cytologia</a:t>
          </a:r>
        </a:p>
      </dgm:t>
    </dgm:pt>
    <dgm:pt modelId="{BB8268CD-889B-4F39-AFFE-0CB469501029}" type="parTrans" cxnId="{B748C533-A2D1-4420-B26E-0CB922DC10A6}">
      <dgm:prSet/>
      <dgm:spPr/>
      <dgm:t>
        <a:bodyPr/>
        <a:lstStyle/>
        <a:p>
          <a:endParaRPr lang="pl-PL"/>
        </a:p>
      </dgm:t>
    </dgm:pt>
    <dgm:pt modelId="{E103806F-E5BB-4B9A-9E9D-70B79DF42F52}" type="sibTrans" cxnId="{B748C533-A2D1-4420-B26E-0CB922DC10A6}">
      <dgm:prSet/>
      <dgm:spPr/>
      <dgm:t>
        <a:bodyPr/>
        <a:lstStyle/>
        <a:p>
          <a:endParaRPr lang="pl-PL"/>
        </a:p>
      </dgm:t>
    </dgm:pt>
    <dgm:pt modelId="{9887B3B5-226E-407A-8454-CB9A50944C18}">
      <dgm:prSet phldrT="[Tekst]" custT="1"/>
      <dgm:spPr/>
      <dgm:t>
        <a:bodyPr/>
        <a:lstStyle/>
        <a:p>
          <a:r>
            <a:rPr lang="pl-PL" sz="1600" dirty="0"/>
            <a:t>Osoby z nieprawidłowym wynikiem badania cytologicznego są kierowane na badanie </a:t>
          </a:r>
          <a:r>
            <a:rPr lang="pl-PL" sz="1600" dirty="0" err="1"/>
            <a:t>kolposkopowe</a:t>
          </a:r>
          <a:r>
            <a:rPr lang="pl-PL" sz="1600" dirty="0"/>
            <a:t> oraz na badanie w kierunku obecności wirusa HPV (brodawczaka ludzkiego). Daje to możliwość wykrycia, nie tylko raka szyjki macicy, ale również zmian </a:t>
          </a:r>
          <a:r>
            <a:rPr lang="pl-PL" sz="1600" dirty="0" err="1"/>
            <a:t>przednowotworowych</a:t>
          </a:r>
          <a:r>
            <a:rPr lang="pl-PL" sz="1600" dirty="0"/>
            <a:t>, których leczenie pozwoli zapobiec rozwojowi choroby.</a:t>
          </a:r>
        </a:p>
      </dgm:t>
    </dgm:pt>
    <dgm:pt modelId="{E15A0D74-3A96-4FA0-BE20-4FF07B7F1BAA}" type="parTrans" cxnId="{EACF797B-7BD9-40DC-B0F7-5C3080B97B7B}">
      <dgm:prSet/>
      <dgm:spPr/>
      <dgm:t>
        <a:bodyPr/>
        <a:lstStyle/>
        <a:p>
          <a:endParaRPr lang="pl-PL"/>
        </a:p>
      </dgm:t>
    </dgm:pt>
    <dgm:pt modelId="{36A03371-D69F-4FA1-88A8-542F079CA58C}" type="sibTrans" cxnId="{EACF797B-7BD9-40DC-B0F7-5C3080B97B7B}">
      <dgm:prSet/>
      <dgm:spPr/>
      <dgm:t>
        <a:bodyPr/>
        <a:lstStyle/>
        <a:p>
          <a:endParaRPr lang="pl-PL"/>
        </a:p>
      </dgm:t>
    </dgm:pt>
    <dgm:pt modelId="{D9F8DD53-C363-4359-A5BC-EFB38B6714A1}">
      <dgm:prSet phldrT="[Tekst]" custT="1"/>
      <dgm:spPr/>
      <dgm:t>
        <a:bodyPr/>
        <a:lstStyle/>
        <a:p>
          <a:r>
            <a:rPr lang="pl-PL" sz="1600" dirty="0"/>
            <a:t>W przypadku wykrycia innych zmian niż te, które budzą niepokój onkologiczny przekazane są pacjentce zalecenia powtórnego badania np. za 6 miesięcy lub po zakończonym leczeniu przeciwzapalnym</a:t>
          </a:r>
          <a:r>
            <a:rPr lang="pl-PL" sz="1500" dirty="0"/>
            <a:t>.</a:t>
          </a:r>
        </a:p>
      </dgm:t>
    </dgm:pt>
    <dgm:pt modelId="{AD3121D4-C5A4-4CAD-B2CF-1DA625F8CD70}" type="parTrans" cxnId="{533B7FF2-5910-4E51-884A-42B900D0CF38}">
      <dgm:prSet/>
      <dgm:spPr/>
      <dgm:t>
        <a:bodyPr/>
        <a:lstStyle/>
        <a:p>
          <a:endParaRPr lang="pl-PL"/>
        </a:p>
      </dgm:t>
    </dgm:pt>
    <dgm:pt modelId="{C9338ACA-4A12-47C6-9757-2DF248A70F2C}" type="sibTrans" cxnId="{533B7FF2-5910-4E51-884A-42B900D0CF38}">
      <dgm:prSet/>
      <dgm:spPr/>
      <dgm:t>
        <a:bodyPr/>
        <a:lstStyle/>
        <a:p>
          <a:endParaRPr lang="pl-PL"/>
        </a:p>
      </dgm:t>
    </dgm:pt>
    <dgm:pt modelId="{6C604B3C-891C-4C9E-AF2C-010A4CB0B60E}">
      <dgm:prSet phldrT="[Tekst]"/>
      <dgm:spPr/>
      <dgm:t>
        <a:bodyPr/>
        <a:lstStyle/>
        <a:p>
          <a:r>
            <a:rPr lang="pl-PL" dirty="0"/>
            <a:t>Mammografia</a:t>
          </a:r>
        </a:p>
      </dgm:t>
    </dgm:pt>
    <dgm:pt modelId="{F7935BF6-864A-4D46-B2A8-9DE9D302AE61}" type="parTrans" cxnId="{F05758BE-65BA-4AFC-9EF0-F7793E0986AE}">
      <dgm:prSet/>
      <dgm:spPr/>
      <dgm:t>
        <a:bodyPr/>
        <a:lstStyle/>
        <a:p>
          <a:endParaRPr lang="pl-PL"/>
        </a:p>
      </dgm:t>
    </dgm:pt>
    <dgm:pt modelId="{7629FAB4-7796-40DB-B702-4394D0ED2167}" type="sibTrans" cxnId="{F05758BE-65BA-4AFC-9EF0-F7793E0986AE}">
      <dgm:prSet/>
      <dgm:spPr/>
      <dgm:t>
        <a:bodyPr/>
        <a:lstStyle/>
        <a:p>
          <a:endParaRPr lang="pl-PL"/>
        </a:p>
      </dgm:t>
    </dgm:pt>
    <dgm:pt modelId="{B82DC220-E894-43CE-9D06-F1CFB732B9D9}">
      <dgm:prSet phldrT="[Tekst]" custT="1"/>
      <dgm:spPr/>
      <dgm:t>
        <a:bodyPr/>
        <a:lstStyle/>
        <a:p>
          <a:r>
            <a:rPr lang="pl-PL" sz="1600" dirty="0"/>
            <a:t>Wyniki, po niezależnej ocenie przez dwóch specjalistów radiologów, są wysyłane drogą pocztową na adres pacjentki. Pacjentki z nieprawidłowym wynikiem badania są kierowane do tzw. etapu pogłębionej diagnostyki, z wyznaczeniem terminu wizyty, gdzie następuje potwierdzenie  lub wykluczenie nowotworowego charakteru zmiany. </a:t>
          </a:r>
        </a:p>
      </dgm:t>
    </dgm:pt>
    <dgm:pt modelId="{D6064EC9-E21F-4B64-A850-207EC033A059}" type="parTrans" cxnId="{E165C85A-1FDC-49B3-9375-CCB8D530DBDC}">
      <dgm:prSet/>
      <dgm:spPr/>
      <dgm:t>
        <a:bodyPr/>
        <a:lstStyle/>
        <a:p>
          <a:endParaRPr lang="pl-PL"/>
        </a:p>
      </dgm:t>
    </dgm:pt>
    <dgm:pt modelId="{AFD37D27-B44A-41E7-90E0-9B57F0C8B856}" type="sibTrans" cxnId="{E165C85A-1FDC-49B3-9375-CCB8D530DBDC}">
      <dgm:prSet/>
      <dgm:spPr/>
      <dgm:t>
        <a:bodyPr/>
        <a:lstStyle/>
        <a:p>
          <a:endParaRPr lang="pl-PL"/>
        </a:p>
      </dgm:t>
    </dgm:pt>
    <dgm:pt modelId="{4F42E4F8-8407-4499-A280-9B86917D119C}">
      <dgm:prSet phldrT="[Tekst]" custT="1"/>
      <dgm:spPr/>
      <dgm:t>
        <a:bodyPr/>
        <a:lstStyle/>
        <a:p>
          <a:r>
            <a:rPr lang="pl-PL" sz="1600" dirty="0"/>
            <a:t>W obu przypadkach pacjentka zostaje poinformowana o dalszym proponowanym sposobie leczenia/ postępowania kontrolnego.</a:t>
          </a:r>
        </a:p>
      </dgm:t>
    </dgm:pt>
    <dgm:pt modelId="{08407C0F-6882-429A-9F1E-ED8A5CF87983}" type="parTrans" cxnId="{D6CFA5E5-FC14-4799-9375-DEE2E6873A08}">
      <dgm:prSet/>
      <dgm:spPr/>
      <dgm:t>
        <a:bodyPr/>
        <a:lstStyle/>
        <a:p>
          <a:endParaRPr lang="pl-PL"/>
        </a:p>
      </dgm:t>
    </dgm:pt>
    <dgm:pt modelId="{A6C9EAEF-F4E1-498D-9F2B-DC6850352938}" type="sibTrans" cxnId="{D6CFA5E5-FC14-4799-9375-DEE2E6873A08}">
      <dgm:prSet/>
      <dgm:spPr/>
      <dgm:t>
        <a:bodyPr/>
        <a:lstStyle/>
        <a:p>
          <a:endParaRPr lang="pl-PL"/>
        </a:p>
      </dgm:t>
    </dgm:pt>
    <dgm:pt modelId="{93C4E4D2-C6B1-4BA7-8CC1-159BFCBBE1C2}" type="pres">
      <dgm:prSet presAssocID="{98517B12-286E-42BF-99F3-AA173985A0B0}" presName="linear" presStyleCnt="0">
        <dgm:presLayoutVars>
          <dgm:animLvl val="lvl"/>
          <dgm:resizeHandles val="exact"/>
        </dgm:presLayoutVars>
      </dgm:prSet>
      <dgm:spPr/>
    </dgm:pt>
    <dgm:pt modelId="{3A514CEA-C709-403A-A0D3-B044DF42345C}" type="pres">
      <dgm:prSet presAssocID="{B5C6B978-019B-4F78-8BB2-2467E5E82735}" presName="parentText" presStyleLbl="node1" presStyleIdx="0" presStyleCnt="2">
        <dgm:presLayoutVars>
          <dgm:chMax val="0"/>
          <dgm:bulletEnabled val="1"/>
        </dgm:presLayoutVars>
      </dgm:prSet>
      <dgm:spPr/>
    </dgm:pt>
    <dgm:pt modelId="{CD2EF2AA-A7F3-43C2-9AD5-B7ADA4EAEBA2}" type="pres">
      <dgm:prSet presAssocID="{B5C6B978-019B-4F78-8BB2-2467E5E82735}" presName="childText" presStyleLbl="revTx" presStyleIdx="0" presStyleCnt="2">
        <dgm:presLayoutVars>
          <dgm:bulletEnabled val="1"/>
        </dgm:presLayoutVars>
      </dgm:prSet>
      <dgm:spPr/>
    </dgm:pt>
    <dgm:pt modelId="{453D134B-2743-4D0E-861D-70A6881C1686}" type="pres">
      <dgm:prSet presAssocID="{6C604B3C-891C-4C9E-AF2C-010A4CB0B60E}" presName="parentText" presStyleLbl="node1" presStyleIdx="1" presStyleCnt="2">
        <dgm:presLayoutVars>
          <dgm:chMax val="0"/>
          <dgm:bulletEnabled val="1"/>
        </dgm:presLayoutVars>
      </dgm:prSet>
      <dgm:spPr/>
    </dgm:pt>
    <dgm:pt modelId="{C6FE1FA7-9B86-4B30-BAE8-8698F48F9403}" type="pres">
      <dgm:prSet presAssocID="{6C604B3C-891C-4C9E-AF2C-010A4CB0B60E}" presName="childText" presStyleLbl="revTx" presStyleIdx="1" presStyleCnt="2">
        <dgm:presLayoutVars>
          <dgm:bulletEnabled val="1"/>
        </dgm:presLayoutVars>
      </dgm:prSet>
      <dgm:spPr/>
    </dgm:pt>
  </dgm:ptLst>
  <dgm:cxnLst>
    <dgm:cxn modelId="{B748C533-A2D1-4420-B26E-0CB922DC10A6}" srcId="{98517B12-286E-42BF-99F3-AA173985A0B0}" destId="{B5C6B978-019B-4F78-8BB2-2467E5E82735}" srcOrd="0" destOrd="0" parTransId="{BB8268CD-889B-4F39-AFFE-0CB469501029}" sibTransId="{E103806F-E5BB-4B9A-9E9D-70B79DF42F52}"/>
    <dgm:cxn modelId="{2115D362-C2C7-4367-90E9-2106A0A86293}" type="presOf" srcId="{B5C6B978-019B-4F78-8BB2-2467E5E82735}" destId="{3A514CEA-C709-403A-A0D3-B044DF42345C}" srcOrd="0" destOrd="0" presId="urn:microsoft.com/office/officeart/2005/8/layout/vList2"/>
    <dgm:cxn modelId="{2BB8B243-7035-4675-95DC-1B9531E17ADE}" type="presOf" srcId="{98517B12-286E-42BF-99F3-AA173985A0B0}" destId="{93C4E4D2-C6B1-4BA7-8CC1-159BFCBBE1C2}" srcOrd="0" destOrd="0" presId="urn:microsoft.com/office/officeart/2005/8/layout/vList2"/>
    <dgm:cxn modelId="{E165C85A-1FDC-49B3-9375-CCB8D530DBDC}" srcId="{6C604B3C-891C-4C9E-AF2C-010A4CB0B60E}" destId="{B82DC220-E894-43CE-9D06-F1CFB732B9D9}" srcOrd="0" destOrd="0" parTransId="{D6064EC9-E21F-4B64-A850-207EC033A059}" sibTransId="{AFD37D27-B44A-41E7-90E0-9B57F0C8B856}"/>
    <dgm:cxn modelId="{EACF797B-7BD9-40DC-B0F7-5C3080B97B7B}" srcId="{B5C6B978-019B-4F78-8BB2-2467E5E82735}" destId="{9887B3B5-226E-407A-8454-CB9A50944C18}" srcOrd="0" destOrd="0" parTransId="{E15A0D74-3A96-4FA0-BE20-4FF07B7F1BAA}" sibTransId="{36A03371-D69F-4FA1-88A8-542F079CA58C}"/>
    <dgm:cxn modelId="{37ABC08A-5994-4D14-9AE2-80C379D5CEA1}" type="presOf" srcId="{B82DC220-E894-43CE-9D06-F1CFB732B9D9}" destId="{C6FE1FA7-9B86-4B30-BAE8-8698F48F9403}" srcOrd="0" destOrd="0" presId="urn:microsoft.com/office/officeart/2005/8/layout/vList2"/>
    <dgm:cxn modelId="{4E6C79A6-A4C2-476B-9F30-DDE8714BD63A}" type="presOf" srcId="{6C604B3C-891C-4C9E-AF2C-010A4CB0B60E}" destId="{453D134B-2743-4D0E-861D-70A6881C1686}" srcOrd="0" destOrd="0" presId="urn:microsoft.com/office/officeart/2005/8/layout/vList2"/>
    <dgm:cxn modelId="{D3A1D3B9-27BE-43F3-A145-639387A9C1D2}" type="presOf" srcId="{D9F8DD53-C363-4359-A5BC-EFB38B6714A1}" destId="{CD2EF2AA-A7F3-43C2-9AD5-B7ADA4EAEBA2}" srcOrd="0" destOrd="1" presId="urn:microsoft.com/office/officeart/2005/8/layout/vList2"/>
    <dgm:cxn modelId="{F05758BE-65BA-4AFC-9EF0-F7793E0986AE}" srcId="{98517B12-286E-42BF-99F3-AA173985A0B0}" destId="{6C604B3C-891C-4C9E-AF2C-010A4CB0B60E}" srcOrd="1" destOrd="0" parTransId="{F7935BF6-864A-4D46-B2A8-9DE9D302AE61}" sibTransId="{7629FAB4-7796-40DB-B702-4394D0ED2167}"/>
    <dgm:cxn modelId="{8253ABD2-D1E7-41B8-91D7-17AD864EC0F2}" type="presOf" srcId="{4F42E4F8-8407-4499-A280-9B86917D119C}" destId="{C6FE1FA7-9B86-4B30-BAE8-8698F48F9403}" srcOrd="0" destOrd="1" presId="urn:microsoft.com/office/officeart/2005/8/layout/vList2"/>
    <dgm:cxn modelId="{130393D8-1899-444C-9C8D-AAD158EA62AC}" type="presOf" srcId="{9887B3B5-226E-407A-8454-CB9A50944C18}" destId="{CD2EF2AA-A7F3-43C2-9AD5-B7ADA4EAEBA2}" srcOrd="0" destOrd="0" presId="urn:microsoft.com/office/officeart/2005/8/layout/vList2"/>
    <dgm:cxn modelId="{D6CFA5E5-FC14-4799-9375-DEE2E6873A08}" srcId="{6C604B3C-891C-4C9E-AF2C-010A4CB0B60E}" destId="{4F42E4F8-8407-4499-A280-9B86917D119C}" srcOrd="1" destOrd="0" parTransId="{08407C0F-6882-429A-9F1E-ED8A5CF87983}" sibTransId="{A6C9EAEF-F4E1-498D-9F2B-DC6850352938}"/>
    <dgm:cxn modelId="{533B7FF2-5910-4E51-884A-42B900D0CF38}" srcId="{B5C6B978-019B-4F78-8BB2-2467E5E82735}" destId="{D9F8DD53-C363-4359-A5BC-EFB38B6714A1}" srcOrd="1" destOrd="0" parTransId="{AD3121D4-C5A4-4CAD-B2CF-1DA625F8CD70}" sibTransId="{C9338ACA-4A12-47C6-9757-2DF248A70F2C}"/>
    <dgm:cxn modelId="{44983A5F-1DB5-4DE7-9E67-D7DCF3A2BB48}" type="presParOf" srcId="{93C4E4D2-C6B1-4BA7-8CC1-159BFCBBE1C2}" destId="{3A514CEA-C709-403A-A0D3-B044DF42345C}" srcOrd="0" destOrd="0" presId="urn:microsoft.com/office/officeart/2005/8/layout/vList2"/>
    <dgm:cxn modelId="{E5611181-ED30-4185-A651-07378B10FE0A}" type="presParOf" srcId="{93C4E4D2-C6B1-4BA7-8CC1-159BFCBBE1C2}" destId="{CD2EF2AA-A7F3-43C2-9AD5-B7ADA4EAEBA2}" srcOrd="1" destOrd="0" presId="urn:microsoft.com/office/officeart/2005/8/layout/vList2"/>
    <dgm:cxn modelId="{5EE3BED7-A241-4CF4-ABD0-10037D1C5197}" type="presParOf" srcId="{93C4E4D2-C6B1-4BA7-8CC1-159BFCBBE1C2}" destId="{453D134B-2743-4D0E-861D-70A6881C1686}" srcOrd="2" destOrd="0" presId="urn:microsoft.com/office/officeart/2005/8/layout/vList2"/>
    <dgm:cxn modelId="{16929449-1261-4423-93C9-F21F31A16DAB}" type="presParOf" srcId="{93C4E4D2-C6B1-4BA7-8CC1-159BFCBBE1C2}" destId="{C6FE1FA7-9B86-4B30-BAE8-8698F48F9403}"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D3B963-A592-4EA4-BA29-D8C548DBC323}">
      <dsp:nvSpPr>
        <dsp:cNvPr id="0" name=""/>
        <dsp:cNvSpPr/>
      </dsp:nvSpPr>
      <dsp:spPr>
        <a:xfrm rot="5400000">
          <a:off x="4399390" y="-1355956"/>
          <a:ext cx="4589929" cy="7337701"/>
        </a:xfrm>
        <a:prstGeom prst="round2SameRect">
          <a:avLst/>
        </a:prstGeom>
        <a:solidFill>
          <a:schemeClr val="accent1">
            <a:alpha val="90000"/>
            <a:tint val="40000"/>
            <a:hueOff val="0"/>
            <a:satOff val="0"/>
            <a:lumOff val="0"/>
            <a:alphaOff val="0"/>
          </a:schemeClr>
        </a:solidFill>
        <a:ln w="34925" cap="flat" cmpd="sng" algn="in">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ctr" defTabSz="889000">
            <a:lnSpc>
              <a:spcPct val="90000"/>
            </a:lnSpc>
            <a:spcBef>
              <a:spcPct val="0"/>
            </a:spcBef>
            <a:spcAft>
              <a:spcPct val="15000"/>
            </a:spcAft>
            <a:buNone/>
          </a:pPr>
          <a:r>
            <a:rPr lang="pl-PL" sz="2000" b="0" kern="1200" dirty="0"/>
            <a:t>Profilaktyka pierwotna raka piersi obejmuje szeroki zakres działań, których celem jest zapobieganie </a:t>
          </a:r>
          <a:r>
            <a:rPr lang="pl-PL" sz="2000" b="0" kern="1200" dirty="0" err="1"/>
            <a:t>zachorowaniom</a:t>
          </a:r>
          <a:r>
            <a:rPr lang="pl-PL" sz="2000" b="0" kern="1200" dirty="0"/>
            <a:t> poprzez modyfikację stylu życia. </a:t>
          </a:r>
          <a:endParaRPr lang="pl-PL" sz="2000" kern="1200" dirty="0"/>
        </a:p>
        <a:p>
          <a:pPr marL="228600" lvl="1" indent="-228600" algn="ctr" defTabSz="889000">
            <a:lnSpc>
              <a:spcPct val="90000"/>
            </a:lnSpc>
            <a:spcBef>
              <a:spcPct val="0"/>
            </a:spcBef>
            <a:spcAft>
              <a:spcPct val="15000"/>
            </a:spcAft>
            <a:buNone/>
          </a:pPr>
          <a:r>
            <a:rPr lang="pl-PL" sz="2000" b="0" kern="1200" dirty="0"/>
            <a:t>Unikanie nadmiernych ilości tłuszczu w diecie, walka z otyłością, ograniczenie spożycia alkoholu oraz regularna aktywność fizyczna stają się kluczowymi elementami prewencji. Czynnikami zmniejszającymi ryzyko jest również ciąża oraz długie karmienie piersią. Niemniej jednak, pomimo tych działań, profilaktyka pierwotna nie jest w stanie zagwarantować całkowitej ochrony przed chorobą.</a:t>
          </a:r>
          <a:endParaRPr lang="pl-PL" sz="2000" kern="1200" dirty="0"/>
        </a:p>
      </dsp:txBody>
      <dsp:txXfrm rot="-5400000">
        <a:off x="3025504" y="241992"/>
        <a:ext cx="7113639" cy="4141805"/>
      </dsp:txXfrm>
    </dsp:sp>
    <dsp:sp modelId="{B88C31E0-786C-4FC2-863F-CB6EF998EB73}">
      <dsp:nvSpPr>
        <dsp:cNvPr id="0" name=""/>
        <dsp:cNvSpPr/>
      </dsp:nvSpPr>
      <dsp:spPr>
        <a:xfrm>
          <a:off x="71712" y="1093698"/>
          <a:ext cx="2953791" cy="2438392"/>
        </a:xfrm>
        <a:prstGeom prst="round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72390" rIns="144780" bIns="72390" numCol="1" spcCol="1270" anchor="ctr" anchorCtr="0">
          <a:noAutofit/>
        </a:bodyPr>
        <a:lstStyle/>
        <a:p>
          <a:pPr marL="0" lvl="0" indent="0" algn="ctr" defTabSz="1689100">
            <a:lnSpc>
              <a:spcPct val="90000"/>
            </a:lnSpc>
            <a:spcBef>
              <a:spcPct val="0"/>
            </a:spcBef>
            <a:spcAft>
              <a:spcPct val="35000"/>
            </a:spcAft>
            <a:buNone/>
          </a:pPr>
          <a:r>
            <a:rPr lang="pl-PL" sz="3800" kern="1200" dirty="0"/>
            <a:t>Profilaktyka pierwotna</a:t>
          </a:r>
        </a:p>
      </dsp:txBody>
      <dsp:txXfrm>
        <a:off x="190744" y="1212730"/>
        <a:ext cx="2715727" cy="220032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108557-03F1-43EE-AD0B-1649AABE69FF}">
      <dsp:nvSpPr>
        <dsp:cNvPr id="0" name=""/>
        <dsp:cNvSpPr/>
      </dsp:nvSpPr>
      <dsp:spPr>
        <a:xfrm rot="5400000">
          <a:off x="4403641" y="-1287968"/>
          <a:ext cx="4620875" cy="7206639"/>
        </a:xfrm>
        <a:prstGeom prst="round2SameRect">
          <a:avLst/>
        </a:prstGeom>
        <a:solidFill>
          <a:schemeClr val="accent1">
            <a:alpha val="90000"/>
            <a:tint val="40000"/>
            <a:hueOff val="0"/>
            <a:satOff val="0"/>
            <a:lumOff val="0"/>
            <a:alphaOff val="0"/>
          </a:schemeClr>
        </a:solidFill>
        <a:ln w="34925" cap="flat" cmpd="sng" algn="in">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None/>
          </a:pPr>
          <a:r>
            <a:rPr lang="pl-PL" sz="1800" b="1" kern="1200" dirty="0">
              <a:effectLst/>
            </a:rPr>
            <a:t>	Podstawowym, obrazowym badaniem piersi jest mammografia</a:t>
          </a:r>
          <a:r>
            <a:rPr lang="pl-PL" sz="2000" b="1" kern="1200" dirty="0">
              <a:effectLst/>
            </a:rPr>
            <a:t>.</a:t>
          </a:r>
          <a:r>
            <a:rPr lang="pl-PL" sz="2000" kern="1200" dirty="0">
              <a:effectLst/>
            </a:rPr>
            <a:t> </a:t>
          </a:r>
          <a:endParaRPr lang="pl-PL" sz="2000" kern="1200" dirty="0"/>
        </a:p>
        <a:p>
          <a:pPr marL="342900" lvl="2" indent="-171450" algn="l" defTabSz="711200">
            <a:lnSpc>
              <a:spcPct val="90000"/>
            </a:lnSpc>
            <a:spcBef>
              <a:spcPct val="0"/>
            </a:spcBef>
            <a:spcAft>
              <a:spcPct val="15000"/>
            </a:spcAft>
            <a:buNone/>
          </a:pPr>
          <a:r>
            <a:rPr lang="pl-PL" sz="1600" kern="1200" dirty="0">
              <a:effectLst/>
            </a:rPr>
            <a:t>	Badanie to wykorzystuje niskie dawki promieniowania rentgenowskiego, pozwalając wykryć nawet niewielkie nieprawidłowości w budowie piersi, takie jak np. </a:t>
          </a:r>
          <a:r>
            <a:rPr lang="pl-PL" sz="1600" kern="1200" dirty="0" err="1">
              <a:effectLst/>
            </a:rPr>
            <a:t>mikrozwapnienia</a:t>
          </a:r>
          <a:r>
            <a:rPr lang="pl-PL" sz="1600" kern="1200" dirty="0">
              <a:effectLst/>
            </a:rPr>
            <a:t>- </a:t>
          </a:r>
          <a:r>
            <a:rPr lang="pl-PL" sz="1600" u="none" kern="1200" dirty="0">
              <a:effectLst/>
            </a:rPr>
            <a:t>widoczne tylko w badaniu mammograficznym .</a:t>
          </a:r>
          <a:endParaRPr lang="pl-PL" sz="1600" u="none" kern="1200" dirty="0"/>
        </a:p>
        <a:p>
          <a:pPr marL="171450" lvl="1" indent="-171450" algn="ctr" defTabSz="711200">
            <a:lnSpc>
              <a:spcPct val="90000"/>
            </a:lnSpc>
            <a:spcBef>
              <a:spcPct val="0"/>
            </a:spcBef>
            <a:spcAft>
              <a:spcPct val="15000"/>
            </a:spcAft>
            <a:buNone/>
          </a:pPr>
          <a:endParaRPr lang="pl-PL" sz="1600" u="sng" kern="1200" dirty="0">
            <a:solidFill>
              <a:schemeClr val="tx1"/>
            </a:solidFill>
          </a:endParaRPr>
        </a:p>
        <a:p>
          <a:pPr marL="171450" lvl="1" indent="-171450" algn="r" defTabSz="711200">
            <a:lnSpc>
              <a:spcPct val="90000"/>
            </a:lnSpc>
            <a:spcBef>
              <a:spcPct val="0"/>
            </a:spcBef>
            <a:spcAft>
              <a:spcPct val="15000"/>
            </a:spcAft>
            <a:buNone/>
          </a:pPr>
          <a:r>
            <a:rPr lang="pl-PL" sz="1600" b="0" kern="1200" dirty="0">
              <a:effectLst/>
            </a:rPr>
            <a:t> USG piersi sprawdzi się szczególnie w przypadku młodych kobiet ,z uwagi na ich gruczołową (czyli bardziej „gęstą”) budowę.</a:t>
          </a:r>
          <a:endParaRPr lang="pl-PL" sz="1600" b="0" kern="1200" dirty="0"/>
        </a:p>
        <a:p>
          <a:pPr marL="171450" lvl="1" indent="-171450" algn="r" defTabSz="711200">
            <a:lnSpc>
              <a:spcPct val="90000"/>
            </a:lnSpc>
            <a:spcBef>
              <a:spcPct val="0"/>
            </a:spcBef>
            <a:spcAft>
              <a:spcPct val="15000"/>
            </a:spcAft>
            <a:buFontTx/>
            <a:buNone/>
          </a:pPr>
          <a:r>
            <a:rPr lang="pl-PL" sz="1600" b="0" kern="1200">
              <a:effectLst/>
            </a:rPr>
            <a:t>USG świetnie sprawdzi się również do oceny torbieli, które są w tym badaniu lepiej widoczne niż w mammografii.</a:t>
          </a:r>
          <a:endParaRPr lang="pl-PL" sz="1600" b="0" kern="1200" dirty="0"/>
        </a:p>
        <a:p>
          <a:pPr marL="228600" lvl="1" indent="-228600" algn="ctr" defTabSz="889000">
            <a:lnSpc>
              <a:spcPct val="90000"/>
            </a:lnSpc>
            <a:spcBef>
              <a:spcPct val="0"/>
            </a:spcBef>
            <a:spcAft>
              <a:spcPct val="15000"/>
            </a:spcAft>
            <a:buFontTx/>
            <a:buNone/>
          </a:pPr>
          <a:endParaRPr lang="pl-PL" sz="2000" b="1" kern="1200" dirty="0">
            <a:solidFill>
              <a:schemeClr val="tx1"/>
            </a:solidFill>
          </a:endParaRPr>
        </a:p>
        <a:p>
          <a:pPr marL="228600" lvl="1" indent="-228600" algn="ctr" defTabSz="889000">
            <a:lnSpc>
              <a:spcPct val="90000"/>
            </a:lnSpc>
            <a:spcBef>
              <a:spcPct val="0"/>
            </a:spcBef>
            <a:spcAft>
              <a:spcPct val="15000"/>
            </a:spcAft>
            <a:buFontTx/>
            <a:buNone/>
          </a:pPr>
          <a:r>
            <a:rPr lang="pl-PL" sz="2000" b="1" kern="1200" dirty="0"/>
            <a:t>Połączenie USG piersi i mammografii daje pełny i kompleksowy obraz piersi. </a:t>
          </a:r>
        </a:p>
        <a:p>
          <a:pPr marL="228600" lvl="1" indent="-228600" algn="ctr" defTabSz="889000">
            <a:lnSpc>
              <a:spcPct val="90000"/>
            </a:lnSpc>
            <a:spcBef>
              <a:spcPct val="0"/>
            </a:spcBef>
            <a:spcAft>
              <a:spcPct val="15000"/>
            </a:spcAft>
            <a:buFontTx/>
            <a:buNone/>
          </a:pPr>
          <a:r>
            <a:rPr lang="pl-PL" sz="2000" b="1" kern="1200" dirty="0"/>
            <a:t>Badania te idealnie się uzupełniają. </a:t>
          </a:r>
        </a:p>
      </dsp:txBody>
      <dsp:txXfrm rot="-5400000">
        <a:off x="3110760" y="230486"/>
        <a:ext cx="6981066" cy="4169729"/>
      </dsp:txXfrm>
    </dsp:sp>
    <dsp:sp modelId="{0076AD93-59AB-48B9-ADC3-E1A3FCEBF14A}">
      <dsp:nvSpPr>
        <dsp:cNvPr id="0" name=""/>
        <dsp:cNvSpPr/>
      </dsp:nvSpPr>
      <dsp:spPr>
        <a:xfrm>
          <a:off x="0" y="41166"/>
          <a:ext cx="3172553" cy="4174051"/>
        </a:xfrm>
        <a:prstGeom prst="roundRect">
          <a:avLst/>
        </a:prstGeom>
        <a:solidFill>
          <a:schemeClr val="accent1">
            <a:hueOff val="0"/>
            <a:satOff val="0"/>
            <a:lumOff val="0"/>
            <a:alphaOff val="0"/>
          </a:schemeClr>
        </a:solidFill>
        <a:ln w="19050" cap="flat" cmpd="sng" algn="in">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pl-PL" sz="3600" kern="1200" dirty="0"/>
            <a:t>Profilaktyka wtórna</a:t>
          </a:r>
        </a:p>
      </dsp:txBody>
      <dsp:txXfrm>
        <a:off x="154871" y="196037"/>
        <a:ext cx="2862811" cy="386430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0EF5FD-4AFE-4660-B725-DA9EA8CB2BA9}">
      <dsp:nvSpPr>
        <dsp:cNvPr id="0" name=""/>
        <dsp:cNvSpPr/>
      </dsp:nvSpPr>
      <dsp:spPr>
        <a:xfrm>
          <a:off x="0" y="367930"/>
          <a:ext cx="9798424" cy="992250"/>
        </a:xfrm>
        <a:prstGeom prst="rect">
          <a:avLst/>
        </a:prstGeom>
        <a:solidFill>
          <a:schemeClr val="lt1">
            <a:alpha val="90000"/>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0467" tIns="104140" rIns="760467" bIns="99568" numCol="1" spcCol="1270" anchor="t" anchorCtr="0">
          <a:noAutofit/>
        </a:bodyPr>
        <a:lstStyle/>
        <a:p>
          <a:pPr marL="114300" lvl="1" indent="-114300" algn="l" defTabSz="622300">
            <a:lnSpc>
              <a:spcPct val="90000"/>
            </a:lnSpc>
            <a:spcBef>
              <a:spcPct val="0"/>
            </a:spcBef>
            <a:spcAft>
              <a:spcPct val="15000"/>
            </a:spcAft>
            <a:buChar char="•"/>
          </a:pPr>
          <a:r>
            <a:rPr lang="pl-PL" sz="1400" kern="1200" dirty="0"/>
            <a:t>Kobiety w wieku 45-74 lat.</a:t>
          </a:r>
        </a:p>
        <a:p>
          <a:pPr marL="114300" lvl="1" indent="-114300" algn="l" defTabSz="622300">
            <a:lnSpc>
              <a:spcPct val="90000"/>
            </a:lnSpc>
            <a:spcBef>
              <a:spcPct val="0"/>
            </a:spcBef>
            <a:spcAft>
              <a:spcPct val="15000"/>
            </a:spcAft>
            <a:buChar char="•"/>
          </a:pPr>
          <a:r>
            <a:rPr lang="pl-PL" sz="1400" kern="1200" dirty="0"/>
            <a:t>Raz na 24 miesiące.</a:t>
          </a:r>
        </a:p>
        <a:p>
          <a:pPr marL="114300" lvl="1" indent="-114300" algn="l" defTabSz="622300">
            <a:lnSpc>
              <a:spcPct val="90000"/>
            </a:lnSpc>
            <a:spcBef>
              <a:spcPct val="0"/>
            </a:spcBef>
            <a:spcAft>
              <a:spcPct val="15000"/>
            </a:spcAft>
            <a:buChar char="•"/>
          </a:pPr>
          <a:r>
            <a:rPr lang="pl-PL" sz="1400" kern="1200" dirty="0"/>
            <a:t>Minimum 5 lat od zakończenia leczenia chirurgicznego raka piersi i/lub zakończony 5-letni proces monitorowania po zakończonym leczeniu.</a:t>
          </a:r>
        </a:p>
      </dsp:txBody>
      <dsp:txXfrm>
        <a:off x="0" y="367930"/>
        <a:ext cx="9798424" cy="992250"/>
      </dsp:txXfrm>
    </dsp:sp>
    <dsp:sp modelId="{02D497AA-9E36-48D2-9071-53B6465BA98C}">
      <dsp:nvSpPr>
        <dsp:cNvPr id="0" name=""/>
        <dsp:cNvSpPr/>
      </dsp:nvSpPr>
      <dsp:spPr>
        <a:xfrm>
          <a:off x="489442" y="79125"/>
          <a:ext cx="6852198" cy="362604"/>
        </a:xfrm>
        <a:prstGeom prst="roundRect">
          <a:avLst/>
        </a:prstGeom>
        <a:solidFill>
          <a:schemeClr val="accent1">
            <a:hueOff val="0"/>
            <a:satOff val="0"/>
            <a:lumOff val="0"/>
            <a:alphaOff val="0"/>
          </a:schemeClr>
        </a:solidFill>
        <a:ln w="19050" cap="flat" cmpd="sng" algn="in">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59250" tIns="0" rIns="259250" bIns="0" numCol="1" spcCol="1270" anchor="ctr" anchorCtr="0">
          <a:noAutofit/>
        </a:bodyPr>
        <a:lstStyle/>
        <a:p>
          <a:pPr marL="0" lvl="0" indent="0" algn="l" defTabSz="711200">
            <a:lnSpc>
              <a:spcPct val="90000"/>
            </a:lnSpc>
            <a:spcBef>
              <a:spcPct val="0"/>
            </a:spcBef>
            <a:spcAft>
              <a:spcPct val="35000"/>
            </a:spcAft>
            <a:buNone/>
          </a:pPr>
          <a:r>
            <a:rPr lang="pl-PL" sz="1600" kern="1200" dirty="0"/>
            <a:t>Mammografia</a:t>
          </a:r>
          <a:endParaRPr lang="pl-PL" sz="1800" kern="1200" dirty="0"/>
        </a:p>
      </dsp:txBody>
      <dsp:txXfrm>
        <a:off x="507143" y="96826"/>
        <a:ext cx="6816796" cy="327202"/>
      </dsp:txXfrm>
    </dsp:sp>
    <dsp:sp modelId="{0CE548AF-E195-4A19-9CF7-1401EF8FE6CB}">
      <dsp:nvSpPr>
        <dsp:cNvPr id="0" name=""/>
        <dsp:cNvSpPr/>
      </dsp:nvSpPr>
      <dsp:spPr>
        <a:xfrm>
          <a:off x="0" y="1579930"/>
          <a:ext cx="9798424" cy="992250"/>
        </a:xfrm>
        <a:prstGeom prst="rect">
          <a:avLst/>
        </a:prstGeom>
        <a:solidFill>
          <a:schemeClr val="lt1">
            <a:alpha val="90000"/>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0467" tIns="104140" rIns="760467" bIns="99568" numCol="1" spcCol="1270" anchor="t" anchorCtr="0">
          <a:noAutofit/>
        </a:bodyPr>
        <a:lstStyle/>
        <a:p>
          <a:pPr marL="114300" lvl="1" indent="-114300" algn="l" defTabSz="622300">
            <a:lnSpc>
              <a:spcPct val="90000"/>
            </a:lnSpc>
            <a:spcBef>
              <a:spcPct val="0"/>
            </a:spcBef>
            <a:spcAft>
              <a:spcPct val="15000"/>
            </a:spcAft>
            <a:buChar char="•"/>
          </a:pPr>
          <a:r>
            <a:rPr lang="pl-PL" sz="1400" kern="1200" dirty="0"/>
            <a:t>Kobiety w wieku 25-64 lat.</a:t>
          </a:r>
        </a:p>
        <a:p>
          <a:pPr marL="114300" lvl="1" indent="-114300" algn="l" defTabSz="622300">
            <a:lnSpc>
              <a:spcPct val="90000"/>
            </a:lnSpc>
            <a:spcBef>
              <a:spcPct val="0"/>
            </a:spcBef>
            <a:spcAft>
              <a:spcPct val="15000"/>
            </a:spcAft>
            <a:buChar char="•"/>
          </a:pPr>
          <a:r>
            <a:rPr lang="pl-PL" sz="1400" kern="1200" dirty="0"/>
            <a:t>Raz na 36 miesięcy.</a:t>
          </a:r>
        </a:p>
        <a:p>
          <a:pPr marL="114300" lvl="1" indent="-114300" algn="l" defTabSz="622300">
            <a:lnSpc>
              <a:spcPct val="90000"/>
            </a:lnSpc>
            <a:spcBef>
              <a:spcPct val="0"/>
            </a:spcBef>
            <a:spcAft>
              <a:spcPct val="15000"/>
            </a:spcAft>
            <a:buChar char="•"/>
          </a:pPr>
          <a:r>
            <a:rPr lang="pl-PL" sz="1400" kern="1200" dirty="0"/>
            <a:t>Pacjentki leczone z powodu nowotworu złośliwego szyjki macicy po zakończeniu kontroli onkologicznej- </a:t>
          </a:r>
          <a:br>
            <a:rPr lang="pl-PL" sz="1400" kern="1200" dirty="0"/>
          </a:br>
          <a:r>
            <a:rPr lang="pl-PL" sz="1400" b="1" kern="1200" dirty="0"/>
            <a:t>na podstawie decyzji lekarza prowadzącego leczenie onkologiczne.</a:t>
          </a:r>
        </a:p>
      </dsp:txBody>
      <dsp:txXfrm>
        <a:off x="0" y="1579930"/>
        <a:ext cx="9798424" cy="992250"/>
      </dsp:txXfrm>
    </dsp:sp>
    <dsp:sp modelId="{3B52655F-260C-4A20-8F5F-DB63D2495A36}">
      <dsp:nvSpPr>
        <dsp:cNvPr id="0" name=""/>
        <dsp:cNvSpPr/>
      </dsp:nvSpPr>
      <dsp:spPr>
        <a:xfrm>
          <a:off x="489921" y="1387180"/>
          <a:ext cx="6858896" cy="266550"/>
        </a:xfrm>
        <a:prstGeom prst="roundRect">
          <a:avLst/>
        </a:prstGeom>
        <a:solidFill>
          <a:schemeClr val="accent1">
            <a:hueOff val="0"/>
            <a:satOff val="0"/>
            <a:lumOff val="0"/>
            <a:alphaOff val="0"/>
          </a:schemeClr>
        </a:solidFill>
        <a:ln w="19050" cap="flat" cmpd="sng" algn="in">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59250" tIns="0" rIns="259250" bIns="0" numCol="1" spcCol="1270" anchor="ctr" anchorCtr="0">
          <a:noAutofit/>
        </a:bodyPr>
        <a:lstStyle/>
        <a:p>
          <a:pPr marL="0" lvl="0" indent="0" algn="l" defTabSz="711200">
            <a:lnSpc>
              <a:spcPct val="90000"/>
            </a:lnSpc>
            <a:spcBef>
              <a:spcPct val="0"/>
            </a:spcBef>
            <a:spcAft>
              <a:spcPct val="35000"/>
            </a:spcAft>
            <a:buNone/>
          </a:pPr>
          <a:r>
            <a:rPr lang="pl-PL" sz="1600" kern="1200" dirty="0"/>
            <a:t>Cytologia</a:t>
          </a:r>
          <a:endParaRPr lang="pl-PL" sz="2000" kern="1200" dirty="0"/>
        </a:p>
      </dsp:txBody>
      <dsp:txXfrm>
        <a:off x="502933" y="1400192"/>
        <a:ext cx="6832872" cy="240526"/>
      </dsp:txXfrm>
    </dsp:sp>
    <dsp:sp modelId="{AB6D1DE9-7EF7-4867-9701-C73A22CA4F13}">
      <dsp:nvSpPr>
        <dsp:cNvPr id="0" name=""/>
        <dsp:cNvSpPr/>
      </dsp:nvSpPr>
      <dsp:spPr>
        <a:xfrm>
          <a:off x="0" y="2749027"/>
          <a:ext cx="9798424" cy="1197000"/>
        </a:xfrm>
        <a:prstGeom prst="rect">
          <a:avLst/>
        </a:prstGeom>
        <a:solidFill>
          <a:schemeClr val="lt1">
            <a:alpha val="90000"/>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0467" tIns="104140" rIns="760467" bIns="99568" numCol="1" spcCol="1270" anchor="t" anchorCtr="0">
          <a:noAutofit/>
        </a:bodyPr>
        <a:lstStyle/>
        <a:p>
          <a:pPr marL="114300" lvl="1" indent="-114300" algn="l" defTabSz="622300">
            <a:lnSpc>
              <a:spcPct val="90000"/>
            </a:lnSpc>
            <a:spcBef>
              <a:spcPct val="0"/>
            </a:spcBef>
            <a:spcAft>
              <a:spcPct val="15000"/>
            </a:spcAft>
            <a:buChar char="•"/>
          </a:pPr>
          <a:r>
            <a:rPr lang="pl-PL" sz="1400" kern="1200" dirty="0"/>
            <a:t>Kobiety i mężczyźni w wieku 50-65 lat.</a:t>
          </a:r>
        </a:p>
        <a:p>
          <a:pPr marL="114300" lvl="1" indent="-114300" algn="l" defTabSz="622300">
            <a:lnSpc>
              <a:spcPct val="90000"/>
            </a:lnSpc>
            <a:spcBef>
              <a:spcPct val="0"/>
            </a:spcBef>
            <a:spcAft>
              <a:spcPct val="15000"/>
            </a:spcAft>
            <a:buChar char="•"/>
          </a:pPr>
          <a:r>
            <a:rPr lang="pl-PL" sz="1400" kern="1200" dirty="0"/>
            <a:t>Kobiety i mężczyźni w wieku 40-49 lat, mający krewnego pierwszego stopnia z rozpoznanym rakiem jelita grubego.</a:t>
          </a:r>
        </a:p>
        <a:p>
          <a:pPr marL="114300" lvl="1" indent="-114300" algn="l" defTabSz="622300">
            <a:lnSpc>
              <a:spcPct val="90000"/>
            </a:lnSpc>
            <a:spcBef>
              <a:spcPct val="0"/>
            </a:spcBef>
            <a:spcAft>
              <a:spcPct val="15000"/>
            </a:spcAft>
            <a:buChar char="•"/>
          </a:pPr>
          <a:r>
            <a:rPr lang="pl-PL" sz="1400" kern="1200" dirty="0"/>
            <a:t>Osoby, które w ciągu ostatnich 10 lat nie miały wykonywanej </a:t>
          </a:r>
          <a:r>
            <a:rPr lang="pl-PL" sz="1400" kern="1200" dirty="0" err="1"/>
            <a:t>kolonoskopii</a:t>
          </a:r>
          <a:r>
            <a:rPr lang="pl-PL" sz="1400" kern="1200" dirty="0"/>
            <a:t> (również diagnostycznej, w ramach skierowania).</a:t>
          </a:r>
        </a:p>
      </dsp:txBody>
      <dsp:txXfrm>
        <a:off x="0" y="2749027"/>
        <a:ext cx="9798424" cy="1197000"/>
      </dsp:txXfrm>
    </dsp:sp>
    <dsp:sp modelId="{56D193EB-9BB3-4AB2-856D-8F9C18EDCF60}">
      <dsp:nvSpPr>
        <dsp:cNvPr id="0" name=""/>
        <dsp:cNvSpPr/>
      </dsp:nvSpPr>
      <dsp:spPr>
        <a:xfrm>
          <a:off x="489921" y="2599180"/>
          <a:ext cx="6858896" cy="223646"/>
        </a:xfrm>
        <a:prstGeom prst="roundRect">
          <a:avLst/>
        </a:prstGeom>
        <a:solidFill>
          <a:schemeClr val="accent1">
            <a:hueOff val="0"/>
            <a:satOff val="0"/>
            <a:lumOff val="0"/>
            <a:alphaOff val="0"/>
          </a:schemeClr>
        </a:solidFill>
        <a:ln w="19050" cap="flat" cmpd="sng" algn="in">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59250" tIns="0" rIns="259250" bIns="0" numCol="1" spcCol="1270" anchor="ctr" anchorCtr="0">
          <a:noAutofit/>
        </a:bodyPr>
        <a:lstStyle/>
        <a:p>
          <a:pPr marL="0" lvl="0" indent="0" algn="l" defTabSz="711200">
            <a:lnSpc>
              <a:spcPct val="90000"/>
            </a:lnSpc>
            <a:spcBef>
              <a:spcPct val="0"/>
            </a:spcBef>
            <a:spcAft>
              <a:spcPct val="35000"/>
            </a:spcAft>
            <a:buNone/>
          </a:pPr>
          <a:r>
            <a:rPr lang="pl-PL" sz="1600" kern="1200" dirty="0" err="1"/>
            <a:t>Kolonoskopia</a:t>
          </a:r>
          <a:endParaRPr lang="pl-PL" sz="2000" kern="1200" dirty="0"/>
        </a:p>
      </dsp:txBody>
      <dsp:txXfrm>
        <a:off x="500838" y="2610097"/>
        <a:ext cx="6837062" cy="20181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514CEA-C709-403A-A0D3-B044DF42345C}">
      <dsp:nvSpPr>
        <dsp:cNvPr id="0" name=""/>
        <dsp:cNvSpPr/>
      </dsp:nvSpPr>
      <dsp:spPr>
        <a:xfrm>
          <a:off x="0" y="19995"/>
          <a:ext cx="9601200" cy="433485"/>
        </a:xfrm>
        <a:prstGeom prst="roundRect">
          <a:avLst/>
        </a:prstGeom>
        <a:gradFill rotWithShape="0">
          <a:gsLst>
            <a:gs pos="0">
              <a:schemeClr val="accent1">
                <a:hueOff val="0"/>
                <a:satOff val="0"/>
                <a:lumOff val="0"/>
                <a:alphaOff val="0"/>
                <a:tint val="67000"/>
                <a:satMod val="105000"/>
                <a:lumMod val="110000"/>
              </a:schemeClr>
            </a:gs>
            <a:gs pos="50000">
              <a:schemeClr val="accent1">
                <a:hueOff val="0"/>
                <a:satOff val="0"/>
                <a:lumOff val="0"/>
                <a:alphaOff val="0"/>
                <a:tint val="73000"/>
                <a:satMod val="103000"/>
                <a:lumMod val="105000"/>
              </a:schemeClr>
            </a:gs>
            <a:gs pos="100000">
              <a:schemeClr val="accent1">
                <a:hueOff val="0"/>
                <a:satOff val="0"/>
                <a:lumOff val="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pl-PL" sz="1900" kern="1200" dirty="0"/>
            <a:t>Cytologia</a:t>
          </a:r>
        </a:p>
      </dsp:txBody>
      <dsp:txXfrm>
        <a:off x="21161" y="41156"/>
        <a:ext cx="9558878" cy="391163"/>
      </dsp:txXfrm>
    </dsp:sp>
    <dsp:sp modelId="{CD2EF2AA-A7F3-43C2-9AD5-B7ADA4EAEBA2}">
      <dsp:nvSpPr>
        <dsp:cNvPr id="0" name=""/>
        <dsp:cNvSpPr/>
      </dsp:nvSpPr>
      <dsp:spPr>
        <a:xfrm>
          <a:off x="0" y="453480"/>
          <a:ext cx="9601200" cy="13372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38" tIns="20320" rIns="113792" bIns="20320" numCol="1" spcCol="1270" anchor="t" anchorCtr="0">
          <a:noAutofit/>
        </a:bodyPr>
        <a:lstStyle/>
        <a:p>
          <a:pPr marL="171450" lvl="1" indent="-171450" algn="l" defTabSz="711200">
            <a:lnSpc>
              <a:spcPct val="90000"/>
            </a:lnSpc>
            <a:spcBef>
              <a:spcPct val="0"/>
            </a:spcBef>
            <a:spcAft>
              <a:spcPct val="20000"/>
            </a:spcAft>
            <a:buChar char="•"/>
          </a:pPr>
          <a:r>
            <a:rPr lang="pl-PL" sz="1600" kern="1200" dirty="0"/>
            <a:t>Osoby z nieprawidłowym wynikiem badania cytologicznego są kierowane na badanie </a:t>
          </a:r>
          <a:r>
            <a:rPr lang="pl-PL" sz="1600" kern="1200" dirty="0" err="1"/>
            <a:t>kolposkopowe</a:t>
          </a:r>
          <a:r>
            <a:rPr lang="pl-PL" sz="1600" kern="1200" dirty="0"/>
            <a:t> oraz na badanie w kierunku obecności wirusa HPV (brodawczaka ludzkiego). Daje to możliwość wykrycia, nie tylko raka szyjki macicy, ale również zmian </a:t>
          </a:r>
          <a:r>
            <a:rPr lang="pl-PL" sz="1600" kern="1200" dirty="0" err="1"/>
            <a:t>przednowotworowych</a:t>
          </a:r>
          <a:r>
            <a:rPr lang="pl-PL" sz="1600" kern="1200" dirty="0"/>
            <a:t>, których leczenie pozwoli zapobiec rozwojowi choroby.</a:t>
          </a:r>
        </a:p>
        <a:p>
          <a:pPr marL="171450" lvl="1" indent="-171450" algn="l" defTabSz="711200">
            <a:lnSpc>
              <a:spcPct val="90000"/>
            </a:lnSpc>
            <a:spcBef>
              <a:spcPct val="0"/>
            </a:spcBef>
            <a:spcAft>
              <a:spcPct val="20000"/>
            </a:spcAft>
            <a:buChar char="•"/>
          </a:pPr>
          <a:r>
            <a:rPr lang="pl-PL" sz="1600" kern="1200" dirty="0"/>
            <a:t>W przypadku wykrycia innych zmian niż te, które budzą niepokój onkologiczny przekazane są pacjentce zalecenia powtórnego badania np. za 6 miesięcy lub po zakończonym leczeniu przeciwzapalnym</a:t>
          </a:r>
          <a:r>
            <a:rPr lang="pl-PL" sz="1500" kern="1200" dirty="0"/>
            <a:t>.</a:t>
          </a:r>
        </a:p>
      </dsp:txBody>
      <dsp:txXfrm>
        <a:off x="0" y="453480"/>
        <a:ext cx="9601200" cy="1337219"/>
      </dsp:txXfrm>
    </dsp:sp>
    <dsp:sp modelId="{453D134B-2743-4D0E-861D-70A6881C1686}">
      <dsp:nvSpPr>
        <dsp:cNvPr id="0" name=""/>
        <dsp:cNvSpPr/>
      </dsp:nvSpPr>
      <dsp:spPr>
        <a:xfrm>
          <a:off x="0" y="1790700"/>
          <a:ext cx="9601200" cy="433485"/>
        </a:xfrm>
        <a:prstGeom prst="roundRect">
          <a:avLst/>
        </a:prstGeom>
        <a:gradFill rotWithShape="0">
          <a:gsLst>
            <a:gs pos="0">
              <a:schemeClr val="accent1">
                <a:hueOff val="0"/>
                <a:satOff val="0"/>
                <a:lumOff val="0"/>
                <a:alphaOff val="0"/>
                <a:tint val="67000"/>
                <a:satMod val="105000"/>
                <a:lumMod val="110000"/>
              </a:schemeClr>
            </a:gs>
            <a:gs pos="50000">
              <a:schemeClr val="accent1">
                <a:hueOff val="0"/>
                <a:satOff val="0"/>
                <a:lumOff val="0"/>
                <a:alphaOff val="0"/>
                <a:tint val="73000"/>
                <a:satMod val="103000"/>
                <a:lumMod val="105000"/>
              </a:schemeClr>
            </a:gs>
            <a:gs pos="100000">
              <a:schemeClr val="accent1">
                <a:hueOff val="0"/>
                <a:satOff val="0"/>
                <a:lumOff val="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pl-PL" sz="1900" kern="1200" dirty="0"/>
            <a:t>Mammografia</a:t>
          </a:r>
        </a:p>
      </dsp:txBody>
      <dsp:txXfrm>
        <a:off x="21161" y="1811861"/>
        <a:ext cx="9558878" cy="391163"/>
      </dsp:txXfrm>
    </dsp:sp>
    <dsp:sp modelId="{C6FE1FA7-9B86-4B30-BAE8-8698F48F9403}">
      <dsp:nvSpPr>
        <dsp:cNvPr id="0" name=""/>
        <dsp:cNvSpPr/>
      </dsp:nvSpPr>
      <dsp:spPr>
        <a:xfrm>
          <a:off x="0" y="2224185"/>
          <a:ext cx="9601200" cy="13372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38" tIns="20320" rIns="113792" bIns="20320" numCol="1" spcCol="1270" anchor="t" anchorCtr="0">
          <a:noAutofit/>
        </a:bodyPr>
        <a:lstStyle/>
        <a:p>
          <a:pPr marL="171450" lvl="1" indent="-171450" algn="l" defTabSz="711200">
            <a:lnSpc>
              <a:spcPct val="90000"/>
            </a:lnSpc>
            <a:spcBef>
              <a:spcPct val="0"/>
            </a:spcBef>
            <a:spcAft>
              <a:spcPct val="20000"/>
            </a:spcAft>
            <a:buChar char="•"/>
          </a:pPr>
          <a:r>
            <a:rPr lang="pl-PL" sz="1600" kern="1200" dirty="0"/>
            <a:t>Wyniki, po niezależnej ocenie przez dwóch specjalistów radiologów, są wysyłane drogą pocztową na adres pacjentki. Pacjentki z nieprawidłowym wynikiem badania są kierowane do tzw. etapu pogłębionej diagnostyki, z wyznaczeniem terminu wizyty, gdzie następuje potwierdzenie  lub wykluczenie nowotworowego charakteru zmiany. </a:t>
          </a:r>
        </a:p>
        <a:p>
          <a:pPr marL="171450" lvl="1" indent="-171450" algn="l" defTabSz="711200">
            <a:lnSpc>
              <a:spcPct val="90000"/>
            </a:lnSpc>
            <a:spcBef>
              <a:spcPct val="0"/>
            </a:spcBef>
            <a:spcAft>
              <a:spcPct val="20000"/>
            </a:spcAft>
            <a:buChar char="•"/>
          </a:pPr>
          <a:r>
            <a:rPr lang="pl-PL" sz="1600" kern="1200" dirty="0"/>
            <a:t>W obu przypadkach pacjentka zostaje poinformowana o dalszym proponowanym sposobie leczenia/ postępowania kontrolnego.</a:t>
          </a:r>
        </a:p>
      </dsp:txBody>
      <dsp:txXfrm>
        <a:off x="0" y="2224185"/>
        <a:ext cx="9601200" cy="1337219"/>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pl-PL"/>
              <a:t>Kliknij, aby edytować styl</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9AB3A824-1A51-4B26-AD58-A6D8E14F6C04}" type="datetimeFigureOut">
              <a:rPr lang="en-US" smtClean="0"/>
              <a:t>11/8/2024</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r>
              <a:rPr lang="en-US"/>
              <a:t>
              </a:t>
            </a:r>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D22F896-40B5-4ADD-8801-0D06FADFA095}" type="slidenum">
              <a:rPr lang="en-US" smtClean="0"/>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06177237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smtClean="0"/>
              <a:t>11/8/2024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62025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smtClean="0"/>
              <a:t>11/8/2024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15222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smtClean="0"/>
              <a:t>11/8/2024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31778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3E5059C3-6A89-4494-99FF-5A4D6FFD50EB}" type="datetimeFigureOut">
              <a:rPr lang="en-US" smtClean="0"/>
              <a:t>11/8/2024</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r>
              <a:rPr lang="en-US"/>
              <a:t>
              </a:t>
            </a:r>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D22F896-40B5-4ADD-8801-0D06FADFA095}" type="slidenum">
              <a:rPr lang="en-US" smtClean="0"/>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71869319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pl-PL"/>
              <a:t>Kliknij, aby edytować styl</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smtClean="0"/>
              <a:t>11/8/2024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96201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smtClean="0"/>
              <a:t>11/8/2024</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30201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smtClean="0"/>
              <a:t>11/8/2024</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46557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1D9284-D300-4297-87F7-E791DCC15DB1}" type="datetimeFigureOut">
              <a:rPr lang="en-US" smtClean="0"/>
              <a:t>11/8/2024</a:t>
            </a:fld>
            <a:endParaRPr lang="en-US" dirty="0"/>
          </a:p>
        </p:txBody>
      </p:sp>
      <p:sp>
        <p:nvSpPr>
          <p:cNvPr id="3" name="Footer Placeholder 2"/>
          <p:cNvSpPr>
            <a:spLocks noGrp="1"/>
          </p:cNvSpPr>
          <p:nvPr>
            <p:ph type="ftr" sz="quarter" idx="11"/>
          </p:nvPr>
        </p:nvSpPr>
        <p:spPr/>
        <p:txBody>
          <a:bodyPr/>
          <a:lstStyle/>
          <a:p>
            <a:r>
              <a:rPr lang="en-US"/>
              <a:t>
              </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57478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pl-PL"/>
              <a:t>Kliknij, aby edytować styl</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37D525BB-DA17-4BA0-B3C8-3AC3ABC827E6}" type="datetimeFigureOut">
              <a:rPr lang="en-US" smtClean="0"/>
              <a:t>11/8/2024</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r>
              <a:rPr lang="en-US"/>
              <a:t>
              </a:t>
            </a:r>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D22F896-40B5-4ADD-8801-0D06FADFA095}" type="slidenum">
              <a:rPr lang="en-US" smtClean="0"/>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5435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B16C4C9A-3960-41CF-A4E9-2A8FB932454B}" type="datetimeFigureOut">
              <a:rPr lang="en-US" smtClean="0"/>
              <a:t>11/8/2024</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r>
              <a:rPr lang="en-US"/>
              <a:t>
              </a:t>
            </a:r>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D22F896-40B5-4ADD-8801-0D06FADFA095}" type="slidenum">
              <a:rPr lang="en-US" smtClean="0"/>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52299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3CBC1C18-307B-4F68-A007-B5B542270E8D}" type="datetimeFigureOut">
              <a:rPr lang="en-US" smtClean="0"/>
              <a:t>11/8/2024</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r>
              <a:rPr lang="en-US"/>
              <a:t>
              </a:t>
            </a:r>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D22F896-40B5-4ADD-8801-0D06FADFA095}" type="slidenum">
              <a:rPr lang="en-US" smtClean="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096114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zwrotnikraka.pl/profilaktyka-rak-piersi/" TargetMode="External"/><Relationship Id="rId2" Type="http://schemas.openxmlformats.org/officeDocument/2006/relationships/hyperlink" Target="https://imed24.pl/blog/czynniki-ryzyka-i-profilaktyka-raka-piersi/"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cancer-code-europe.iarc.fr/index.php/pl/" TargetMode="Externa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2A99929-25CA-D961-251A-CCC0AF092593}"/>
              </a:ext>
            </a:extLst>
          </p:cNvPr>
          <p:cNvSpPr>
            <a:spLocks noGrp="1"/>
          </p:cNvSpPr>
          <p:nvPr>
            <p:ph type="ctrTitle"/>
          </p:nvPr>
        </p:nvSpPr>
        <p:spPr>
          <a:xfrm>
            <a:off x="987552" y="2368294"/>
            <a:ext cx="7845552" cy="2268559"/>
          </a:xfrm>
        </p:spPr>
        <p:txBody>
          <a:bodyPr>
            <a:normAutofit fontScale="90000"/>
          </a:bodyPr>
          <a:lstStyle/>
          <a:p>
            <a:pPr algn="ctr">
              <a:lnSpc>
                <a:spcPct val="100000"/>
              </a:lnSpc>
              <a:spcBef>
                <a:spcPts val="3000"/>
              </a:spcBef>
            </a:pPr>
            <a:r>
              <a:rPr lang="pl-PL" b="1" dirty="0" err="1"/>
              <a:t>Breast</a:t>
            </a:r>
            <a:r>
              <a:rPr lang="pl-PL" b="1" dirty="0"/>
              <a:t> </a:t>
            </a:r>
            <a:r>
              <a:rPr lang="pl-PL" b="1" dirty="0" err="1"/>
              <a:t>Cancer</a:t>
            </a:r>
            <a:r>
              <a:rPr lang="pl-PL" b="1" dirty="0"/>
              <a:t> Unit</a:t>
            </a:r>
            <a:br>
              <a:rPr lang="pl-PL" dirty="0"/>
            </a:br>
            <a:r>
              <a:rPr lang="pl-PL" sz="3600" b="1" dirty="0"/>
              <a:t>Program Edukacyjny </a:t>
            </a:r>
            <a:br>
              <a:rPr lang="pl-PL" sz="3200" b="1" dirty="0"/>
            </a:br>
            <a:br>
              <a:rPr lang="pl-PL" sz="3200" b="1" dirty="0"/>
            </a:br>
            <a:r>
              <a:rPr lang="pl-PL" sz="3100" dirty="0"/>
              <a:t>Centrum Onkologii im. prof. F. Łukaszczyka </a:t>
            </a:r>
            <a:br>
              <a:rPr lang="pl-PL" sz="3100" dirty="0"/>
            </a:br>
            <a:r>
              <a:rPr lang="pl-PL" sz="3100" dirty="0"/>
              <a:t>w Bydgoszczy</a:t>
            </a:r>
            <a:endParaRPr lang="pl-PL" b="1" dirty="0"/>
          </a:p>
        </p:txBody>
      </p:sp>
      <p:pic>
        <p:nvPicPr>
          <p:cNvPr id="4" name="Picture 7" descr="C:\Documents and Settings\szmajdak\Pulpit\logo.jpg">
            <a:extLst>
              <a:ext uri="{FF2B5EF4-FFF2-40B4-BE49-F238E27FC236}">
                <a16:creationId xmlns:a16="http://schemas.microsoft.com/office/drawing/2014/main" id="{45491AB9-FE5B-8D7E-DE1B-1EA4E52A93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21296" y="244648"/>
            <a:ext cx="1636720" cy="1636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32562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8ABA691-9727-25A2-21E4-935F7E74B3B0}"/>
              </a:ext>
            </a:extLst>
          </p:cNvPr>
          <p:cNvSpPr>
            <a:spLocks noGrp="1"/>
          </p:cNvSpPr>
          <p:nvPr>
            <p:ph type="title"/>
          </p:nvPr>
        </p:nvSpPr>
        <p:spPr/>
        <p:txBody>
          <a:bodyPr/>
          <a:lstStyle/>
          <a:p>
            <a:pPr algn="ctr"/>
            <a:r>
              <a:rPr lang="pl-PL" dirty="0"/>
              <a:t>Profilaktyka raka piersi</a:t>
            </a:r>
          </a:p>
        </p:txBody>
      </p:sp>
      <p:graphicFrame>
        <p:nvGraphicFramePr>
          <p:cNvPr id="5" name="Symbol zastępczy zawartości 4">
            <a:extLst>
              <a:ext uri="{FF2B5EF4-FFF2-40B4-BE49-F238E27FC236}">
                <a16:creationId xmlns:a16="http://schemas.microsoft.com/office/drawing/2014/main" id="{35B438BC-349F-445A-263E-6C07169463C9}"/>
              </a:ext>
            </a:extLst>
          </p:cNvPr>
          <p:cNvGraphicFramePr>
            <a:graphicFrameLocks noGrp="1"/>
          </p:cNvGraphicFramePr>
          <p:nvPr>
            <p:ph idx="1"/>
            <p:extLst>
              <p:ext uri="{D42A27DB-BD31-4B8C-83A1-F6EECF244321}">
                <p14:modId xmlns:p14="http://schemas.microsoft.com/office/powerpoint/2010/main" val="2000849995"/>
              </p:ext>
            </p:extLst>
          </p:nvPr>
        </p:nvGraphicFramePr>
        <p:xfrm>
          <a:off x="1371598" y="1757082"/>
          <a:ext cx="10434919" cy="46257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055112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8ABA691-9727-25A2-21E4-935F7E74B3B0}"/>
              </a:ext>
            </a:extLst>
          </p:cNvPr>
          <p:cNvSpPr>
            <a:spLocks noGrp="1"/>
          </p:cNvSpPr>
          <p:nvPr>
            <p:ph type="title"/>
          </p:nvPr>
        </p:nvSpPr>
        <p:spPr>
          <a:xfrm>
            <a:off x="1371598" y="475129"/>
            <a:ext cx="9601200" cy="1485900"/>
          </a:xfrm>
        </p:spPr>
        <p:txBody>
          <a:bodyPr/>
          <a:lstStyle/>
          <a:p>
            <a:pPr algn="ctr"/>
            <a:r>
              <a:rPr lang="pl-PL" dirty="0"/>
              <a:t>Profilaktyka raka piersi</a:t>
            </a:r>
          </a:p>
        </p:txBody>
      </p:sp>
      <p:graphicFrame>
        <p:nvGraphicFramePr>
          <p:cNvPr id="5" name="Symbol zastępczy zawartości 4">
            <a:extLst>
              <a:ext uri="{FF2B5EF4-FFF2-40B4-BE49-F238E27FC236}">
                <a16:creationId xmlns:a16="http://schemas.microsoft.com/office/drawing/2014/main" id="{35B438BC-349F-445A-263E-6C07169463C9}"/>
              </a:ext>
            </a:extLst>
          </p:cNvPr>
          <p:cNvGraphicFramePr>
            <a:graphicFrameLocks noGrp="1"/>
          </p:cNvGraphicFramePr>
          <p:nvPr>
            <p:ph idx="1"/>
            <p:extLst>
              <p:ext uri="{D42A27DB-BD31-4B8C-83A1-F6EECF244321}">
                <p14:modId xmlns:p14="http://schemas.microsoft.com/office/powerpoint/2010/main" val="828131273"/>
              </p:ext>
            </p:extLst>
          </p:nvPr>
        </p:nvGraphicFramePr>
        <p:xfrm>
          <a:off x="1371598" y="1757082"/>
          <a:ext cx="10434919" cy="46257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938389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62A36F-0CDD-08F1-0A5A-3F3A5ED301E3}"/>
              </a:ext>
            </a:extLst>
          </p:cNvPr>
          <p:cNvSpPr>
            <a:spLocks noGrp="1"/>
          </p:cNvSpPr>
          <p:nvPr>
            <p:ph type="title"/>
          </p:nvPr>
        </p:nvSpPr>
        <p:spPr>
          <a:xfrm>
            <a:off x="1371600" y="694764"/>
            <a:ext cx="9601200" cy="1485900"/>
          </a:xfrm>
        </p:spPr>
        <p:txBody>
          <a:bodyPr>
            <a:noAutofit/>
          </a:bodyPr>
          <a:lstStyle/>
          <a:p>
            <a:r>
              <a:rPr lang="pl-PL" sz="2000" dirty="0"/>
              <a:t>W Centrum Onkologii w Zakładzie Profilaktyki i Promocji Zdrowia istnieje możliwość przystąpienia do badań z zakresu profilaktyki onkologicznej.</a:t>
            </a:r>
            <a:br>
              <a:rPr lang="pl-PL" sz="2000" dirty="0"/>
            </a:br>
            <a:br>
              <a:rPr lang="pl-PL" sz="2000" dirty="0"/>
            </a:br>
            <a:r>
              <a:rPr lang="pl-PL" sz="2000" dirty="0"/>
              <a:t>Badania skierowane są do osób ubezpieczonych, spełniających poniższe kryteria:</a:t>
            </a:r>
          </a:p>
        </p:txBody>
      </p:sp>
      <p:graphicFrame>
        <p:nvGraphicFramePr>
          <p:cNvPr id="4" name="Symbol zastępczy zawartości 3">
            <a:extLst>
              <a:ext uri="{FF2B5EF4-FFF2-40B4-BE49-F238E27FC236}">
                <a16:creationId xmlns:a16="http://schemas.microsoft.com/office/drawing/2014/main" id="{87D98F87-5C23-9FB5-D05F-090576BDBA78}"/>
              </a:ext>
            </a:extLst>
          </p:cNvPr>
          <p:cNvGraphicFramePr>
            <a:graphicFrameLocks noGrp="1"/>
          </p:cNvGraphicFramePr>
          <p:nvPr>
            <p:ph idx="1"/>
            <p:extLst>
              <p:ext uri="{D42A27DB-BD31-4B8C-83A1-F6EECF244321}">
                <p14:modId xmlns:p14="http://schemas.microsoft.com/office/powerpoint/2010/main" val="843739543"/>
              </p:ext>
            </p:extLst>
          </p:nvPr>
        </p:nvGraphicFramePr>
        <p:xfrm>
          <a:off x="1371600" y="2285999"/>
          <a:ext cx="9798424" cy="40251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745302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7A64D516-3831-56E1-8DA1-D445190FB5F3}"/>
              </a:ext>
            </a:extLst>
          </p:cNvPr>
          <p:cNvSpPr>
            <a:spLocks noGrp="1"/>
          </p:cNvSpPr>
          <p:nvPr>
            <p:ph type="title"/>
          </p:nvPr>
        </p:nvSpPr>
        <p:spPr>
          <a:xfrm>
            <a:off x="1434354" y="363071"/>
            <a:ext cx="9601200" cy="1485900"/>
          </a:xfrm>
        </p:spPr>
        <p:txBody>
          <a:bodyPr/>
          <a:lstStyle/>
          <a:p>
            <a:r>
              <a:rPr lang="pl-PL" dirty="0"/>
              <a:t>Postępowanie po wykonanym badaniu profilaktycznym:</a:t>
            </a:r>
          </a:p>
        </p:txBody>
      </p:sp>
      <p:graphicFrame>
        <p:nvGraphicFramePr>
          <p:cNvPr id="4" name="Symbol zastępczy zawartości 3">
            <a:extLst>
              <a:ext uri="{FF2B5EF4-FFF2-40B4-BE49-F238E27FC236}">
                <a16:creationId xmlns:a16="http://schemas.microsoft.com/office/drawing/2014/main" id="{905C12F4-86D6-86E6-DA50-5D235AC52BDE}"/>
              </a:ext>
            </a:extLst>
          </p:cNvPr>
          <p:cNvGraphicFramePr>
            <a:graphicFrameLocks noGrp="1"/>
          </p:cNvGraphicFramePr>
          <p:nvPr>
            <p:ph idx="1"/>
            <p:extLst>
              <p:ext uri="{D42A27DB-BD31-4B8C-83A1-F6EECF244321}">
                <p14:modId xmlns:p14="http://schemas.microsoft.com/office/powerpoint/2010/main" val="1639854142"/>
              </p:ext>
            </p:extLst>
          </p:nvPr>
        </p:nvGraphicFramePr>
        <p:xfrm>
          <a:off x="1295400" y="2070847"/>
          <a:ext cx="9601200" cy="358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280970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6CBAD68-7CD8-00F0-A620-E005BB6D114F}"/>
              </a:ext>
            </a:extLst>
          </p:cNvPr>
          <p:cNvSpPr>
            <a:spLocks noGrp="1"/>
          </p:cNvSpPr>
          <p:nvPr>
            <p:ph type="title"/>
          </p:nvPr>
        </p:nvSpPr>
        <p:spPr/>
        <p:style>
          <a:lnRef idx="2">
            <a:schemeClr val="accent3"/>
          </a:lnRef>
          <a:fillRef idx="1">
            <a:schemeClr val="lt1"/>
          </a:fillRef>
          <a:effectRef idx="0">
            <a:schemeClr val="accent3"/>
          </a:effectRef>
          <a:fontRef idx="minor">
            <a:schemeClr val="dk1"/>
          </a:fontRef>
        </p:style>
        <p:txBody>
          <a:bodyPr>
            <a:normAutofit/>
          </a:bodyPr>
          <a:lstStyle/>
          <a:p>
            <a:pPr algn="ctr"/>
            <a:r>
              <a:rPr lang="pl-PL" sz="2800" b="1" dirty="0"/>
              <a:t>Zakład Profilaktyki i Promocji Zdrowia zajmuje się organizacją badań mammograficznych w ramach Programu profilaktyki Raka Piersi zarówno stacjonarnej jak i w formie wyjazdowej</a:t>
            </a:r>
          </a:p>
        </p:txBody>
      </p:sp>
      <p:graphicFrame>
        <p:nvGraphicFramePr>
          <p:cNvPr id="4" name="Tabela 3">
            <a:extLst>
              <a:ext uri="{FF2B5EF4-FFF2-40B4-BE49-F238E27FC236}">
                <a16:creationId xmlns:a16="http://schemas.microsoft.com/office/drawing/2014/main" id="{A42BD34B-87D2-43FC-9D13-3008A107713A}"/>
              </a:ext>
            </a:extLst>
          </p:cNvPr>
          <p:cNvGraphicFramePr>
            <a:graphicFrameLocks noGrp="1"/>
          </p:cNvGraphicFramePr>
          <p:nvPr>
            <p:extLst>
              <p:ext uri="{D42A27DB-BD31-4B8C-83A1-F6EECF244321}">
                <p14:modId xmlns:p14="http://schemas.microsoft.com/office/powerpoint/2010/main" val="900502559"/>
              </p:ext>
            </p:extLst>
          </p:nvPr>
        </p:nvGraphicFramePr>
        <p:xfrm>
          <a:off x="1825812" y="2620183"/>
          <a:ext cx="8878047" cy="3165938"/>
        </p:xfrm>
        <a:graphic>
          <a:graphicData uri="http://schemas.openxmlformats.org/drawingml/2006/table">
            <a:tbl>
              <a:tblPr firstRow="1" bandRow="1">
                <a:tableStyleId>{5C22544A-7EE6-4342-B048-85BDC9FD1C3A}</a:tableStyleId>
              </a:tblPr>
              <a:tblGrid>
                <a:gridCol w="1822823">
                  <a:extLst>
                    <a:ext uri="{9D8B030D-6E8A-4147-A177-3AD203B41FA5}">
                      <a16:colId xmlns:a16="http://schemas.microsoft.com/office/drawing/2014/main" val="2167391592"/>
                    </a:ext>
                  </a:extLst>
                </a:gridCol>
                <a:gridCol w="4095875">
                  <a:extLst>
                    <a:ext uri="{9D8B030D-6E8A-4147-A177-3AD203B41FA5}">
                      <a16:colId xmlns:a16="http://schemas.microsoft.com/office/drawing/2014/main" val="552766673"/>
                    </a:ext>
                  </a:extLst>
                </a:gridCol>
                <a:gridCol w="2959349">
                  <a:extLst>
                    <a:ext uri="{9D8B030D-6E8A-4147-A177-3AD203B41FA5}">
                      <a16:colId xmlns:a16="http://schemas.microsoft.com/office/drawing/2014/main" val="61675388"/>
                    </a:ext>
                  </a:extLst>
                </a:gridCol>
              </a:tblGrid>
              <a:tr h="646754">
                <a:tc>
                  <a:txBody>
                    <a:bodyPr/>
                    <a:lstStyle/>
                    <a:p>
                      <a:endParaRPr lang="pl-PL" dirty="0"/>
                    </a:p>
                  </a:txBody>
                  <a:tcPr/>
                </a:tc>
                <a:tc gridSpan="2">
                  <a:txBody>
                    <a:bodyPr/>
                    <a:lstStyle/>
                    <a:p>
                      <a:pPr algn="ctr"/>
                      <a:r>
                        <a:rPr lang="pl-PL" sz="3200" dirty="0"/>
                        <a:t>Liczba wykonanych badań:</a:t>
                      </a:r>
                    </a:p>
                  </a:txBody>
                  <a:tcPr/>
                </a:tc>
                <a:tc hMerge="1">
                  <a:txBody>
                    <a:bodyPr/>
                    <a:lstStyle/>
                    <a:p>
                      <a:endParaRPr lang="pl-PL" dirty="0"/>
                    </a:p>
                  </a:txBody>
                  <a:tcPr/>
                </a:tc>
                <a:extLst>
                  <a:ext uri="{0D108BD9-81ED-4DB2-BD59-A6C34878D82A}">
                    <a16:rowId xmlns:a16="http://schemas.microsoft.com/office/drawing/2014/main" val="3746285867"/>
                  </a:ext>
                </a:extLst>
              </a:tr>
              <a:tr h="578922">
                <a:tc>
                  <a:txBody>
                    <a:bodyPr/>
                    <a:lstStyle/>
                    <a:p>
                      <a:pPr algn="ctr"/>
                      <a:endParaRPr lang="pl-PL" sz="1200" dirty="0"/>
                    </a:p>
                  </a:txBody>
                  <a:tcPr/>
                </a:tc>
                <a:tc>
                  <a:txBody>
                    <a:bodyPr/>
                    <a:lstStyle/>
                    <a:p>
                      <a:pPr algn="ctr"/>
                      <a:r>
                        <a:rPr lang="pl-PL" sz="2400" dirty="0"/>
                        <a:t>2024</a:t>
                      </a:r>
                      <a:r>
                        <a:rPr lang="pl-PL" dirty="0"/>
                        <a:t> r. </a:t>
                      </a:r>
                      <a:r>
                        <a:rPr lang="pl-PL" sz="1200" dirty="0"/>
                        <a:t>(dane do dn. 31.10.2024)</a:t>
                      </a:r>
                    </a:p>
                  </a:txBody>
                  <a:tcPr/>
                </a:tc>
                <a:tc>
                  <a:txBody>
                    <a:bodyPr/>
                    <a:lstStyle/>
                    <a:p>
                      <a:pPr algn="ctr"/>
                      <a:r>
                        <a:rPr lang="pl-PL" sz="2400" dirty="0"/>
                        <a:t>2023 r.</a:t>
                      </a:r>
                    </a:p>
                  </a:txBody>
                  <a:tcPr/>
                </a:tc>
                <a:extLst>
                  <a:ext uri="{0D108BD9-81ED-4DB2-BD59-A6C34878D82A}">
                    <a16:rowId xmlns:a16="http://schemas.microsoft.com/office/drawing/2014/main" val="1478768649"/>
                  </a:ext>
                </a:extLst>
              </a:tr>
              <a:tr h="64675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400" dirty="0"/>
                        <a:t>Stacjonarnie</a:t>
                      </a:r>
                    </a:p>
                  </a:txBody>
                  <a:tcPr/>
                </a:tc>
                <a:tc>
                  <a:txBody>
                    <a:bodyPr/>
                    <a:lstStyle/>
                    <a:p>
                      <a:pPr algn="ctr"/>
                      <a:r>
                        <a:rPr lang="pl-PL" sz="2400" dirty="0"/>
                        <a:t>8 126</a:t>
                      </a:r>
                    </a:p>
                  </a:txBody>
                  <a:tcPr/>
                </a:tc>
                <a:tc>
                  <a:txBody>
                    <a:bodyPr/>
                    <a:lstStyle/>
                    <a:p>
                      <a:pPr algn="ctr"/>
                      <a:r>
                        <a:rPr lang="pl-PL" sz="2400" dirty="0"/>
                        <a:t>8 560</a:t>
                      </a:r>
                    </a:p>
                  </a:txBody>
                  <a:tcPr/>
                </a:tc>
                <a:extLst>
                  <a:ext uri="{0D108BD9-81ED-4DB2-BD59-A6C34878D82A}">
                    <a16:rowId xmlns:a16="http://schemas.microsoft.com/office/drawing/2014/main" val="2598211435"/>
                  </a:ext>
                </a:extLst>
              </a:tr>
              <a:tr h="646754">
                <a:tc>
                  <a:txBody>
                    <a:bodyPr/>
                    <a:lstStyle/>
                    <a:p>
                      <a:pPr algn="r"/>
                      <a:r>
                        <a:rPr lang="pl-PL" sz="2400" dirty="0"/>
                        <a:t>Mobilnie</a:t>
                      </a:r>
                    </a:p>
                  </a:txBody>
                  <a:tcPr/>
                </a:tc>
                <a:tc>
                  <a:txBody>
                    <a:bodyPr/>
                    <a:lstStyle/>
                    <a:p>
                      <a:pPr algn="ctr"/>
                      <a:r>
                        <a:rPr lang="pl-PL" sz="2400" dirty="0"/>
                        <a:t>2 629</a:t>
                      </a:r>
                    </a:p>
                  </a:txBody>
                  <a:tcPr/>
                </a:tc>
                <a:tc>
                  <a:txBody>
                    <a:bodyPr/>
                    <a:lstStyle/>
                    <a:p>
                      <a:pPr algn="ctr"/>
                      <a:r>
                        <a:rPr lang="pl-PL" sz="2400" dirty="0"/>
                        <a:t>1 748</a:t>
                      </a:r>
                    </a:p>
                  </a:txBody>
                  <a:tcPr/>
                </a:tc>
                <a:extLst>
                  <a:ext uri="{0D108BD9-81ED-4DB2-BD59-A6C34878D82A}">
                    <a16:rowId xmlns:a16="http://schemas.microsoft.com/office/drawing/2014/main" val="756297765"/>
                  </a:ext>
                </a:extLst>
              </a:tr>
              <a:tr h="646754">
                <a:tc>
                  <a:txBody>
                    <a:bodyPr/>
                    <a:lstStyle/>
                    <a:p>
                      <a:pPr algn="r"/>
                      <a:r>
                        <a:rPr lang="pl-PL" sz="2400" dirty="0"/>
                        <a:t>RAZEM</a:t>
                      </a:r>
                    </a:p>
                  </a:txBody>
                  <a:tcPr/>
                </a:tc>
                <a:tc>
                  <a:txBody>
                    <a:bodyPr/>
                    <a:lstStyle/>
                    <a:p>
                      <a:pPr algn="ctr"/>
                      <a:r>
                        <a:rPr lang="pl-PL" sz="2400" dirty="0"/>
                        <a:t>10 755</a:t>
                      </a:r>
                    </a:p>
                  </a:txBody>
                  <a:tcPr/>
                </a:tc>
                <a:tc>
                  <a:txBody>
                    <a:bodyPr/>
                    <a:lstStyle/>
                    <a:p>
                      <a:pPr algn="ctr"/>
                      <a:r>
                        <a:rPr lang="pl-PL" sz="2400" dirty="0"/>
                        <a:t>10 308</a:t>
                      </a:r>
                    </a:p>
                  </a:txBody>
                  <a:tcPr/>
                </a:tc>
                <a:extLst>
                  <a:ext uri="{0D108BD9-81ED-4DB2-BD59-A6C34878D82A}">
                    <a16:rowId xmlns:a16="http://schemas.microsoft.com/office/drawing/2014/main" val="2827211684"/>
                  </a:ext>
                </a:extLst>
              </a:tr>
            </a:tbl>
          </a:graphicData>
        </a:graphic>
      </p:graphicFrame>
    </p:spTree>
    <p:extLst>
      <p:ext uri="{BB962C8B-B14F-4D97-AF65-F5344CB8AC3E}">
        <p14:creationId xmlns:p14="http://schemas.microsoft.com/office/powerpoint/2010/main" val="341803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8DBAAEF-F8D7-07C3-EC4A-98BFB6588F52}"/>
              </a:ext>
            </a:extLst>
          </p:cNvPr>
          <p:cNvSpPr>
            <a:spLocks noGrp="1"/>
          </p:cNvSpPr>
          <p:nvPr>
            <p:ph type="title"/>
          </p:nvPr>
        </p:nvSpPr>
        <p:spPr>
          <a:xfrm>
            <a:off x="1371600" y="1151964"/>
            <a:ext cx="7897906" cy="1017494"/>
          </a:xfrm>
        </p:spPr>
        <p:txBody>
          <a:bodyPr/>
          <a:lstStyle/>
          <a:p>
            <a:r>
              <a:rPr lang="pl-PL" dirty="0"/>
              <a:t>Bibliografia</a:t>
            </a:r>
          </a:p>
        </p:txBody>
      </p:sp>
      <p:sp>
        <p:nvSpPr>
          <p:cNvPr id="5" name="Symbol zastępczy zawartości 4">
            <a:extLst>
              <a:ext uri="{FF2B5EF4-FFF2-40B4-BE49-F238E27FC236}">
                <a16:creationId xmlns:a16="http://schemas.microsoft.com/office/drawing/2014/main" id="{191293A9-A465-3FB8-2935-CCB095314FD2}"/>
              </a:ext>
            </a:extLst>
          </p:cNvPr>
          <p:cNvSpPr>
            <a:spLocks noGrp="1"/>
          </p:cNvSpPr>
          <p:nvPr>
            <p:ph idx="1"/>
          </p:nvPr>
        </p:nvSpPr>
        <p:spPr/>
        <p:txBody>
          <a:bodyPr/>
          <a:lstStyle/>
          <a:p>
            <a:r>
              <a:rPr lang="pl-PL" dirty="0">
                <a:hlinkClick r:id="rId2"/>
              </a:rPr>
              <a:t>https://onkologia.org.pl/pl</a:t>
            </a:r>
          </a:p>
          <a:p>
            <a:r>
              <a:rPr lang="pl-PL" dirty="0">
                <a:hlinkClick r:id="rId2"/>
              </a:rPr>
              <a:t>https://imed24.pl/blog/czynniki-ryzyka-i-profilaktyka-raka-piersi/</a:t>
            </a:r>
            <a:endParaRPr lang="pl-PL" dirty="0"/>
          </a:p>
          <a:p>
            <a:r>
              <a:rPr lang="pl-PL" dirty="0">
                <a:effectLst/>
                <a:hlinkClick r:id="rId3"/>
              </a:rPr>
              <a:t>https://www.zwrotnikraka.pl/profilaktyka-rak-piersi/</a:t>
            </a:r>
            <a:endParaRPr lang="pl-PL" dirty="0">
              <a:effectLst/>
            </a:endParaRPr>
          </a:p>
          <a:p>
            <a:r>
              <a:rPr lang="pl-PL" dirty="0">
                <a:effectLst/>
              </a:rPr>
              <a:t>https://royal-clinic.pl/profilaktyka-raka-piersi-na-co-zwrocic-uwage/</a:t>
            </a:r>
          </a:p>
          <a:p>
            <a:endParaRPr lang="pl-PL" dirty="0"/>
          </a:p>
          <a:p>
            <a:endParaRPr lang="pl-PL" dirty="0"/>
          </a:p>
          <a:p>
            <a:endParaRPr lang="pl-PL" dirty="0"/>
          </a:p>
        </p:txBody>
      </p:sp>
    </p:spTree>
    <p:extLst>
      <p:ext uri="{BB962C8B-B14F-4D97-AF65-F5344CB8AC3E}">
        <p14:creationId xmlns:p14="http://schemas.microsoft.com/office/powerpoint/2010/main" val="4011825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B8BEAF6E-0B71-D8D4-B421-D1C07D554829}"/>
              </a:ext>
            </a:extLst>
          </p:cNvPr>
          <p:cNvSpPr txBox="1"/>
          <p:nvPr/>
        </p:nvSpPr>
        <p:spPr>
          <a:xfrm>
            <a:off x="1071372" y="502920"/>
            <a:ext cx="10049256" cy="1046440"/>
          </a:xfrm>
          <a:prstGeom prst="rect">
            <a:avLst/>
          </a:prstGeom>
          <a:noFill/>
        </p:spPr>
        <p:txBody>
          <a:bodyPr wrap="square" rtlCol="0">
            <a:spAutoFit/>
          </a:bodyPr>
          <a:lstStyle/>
          <a:p>
            <a:pPr algn="ctr"/>
            <a:r>
              <a:rPr lang="pl-PL" sz="4400" b="1" dirty="0"/>
              <a:t>EPIDEMIOLOGIA</a:t>
            </a:r>
          </a:p>
          <a:p>
            <a:pPr algn="ctr"/>
            <a:endParaRPr lang="pl-PL" dirty="0"/>
          </a:p>
        </p:txBody>
      </p:sp>
      <p:sp>
        <p:nvSpPr>
          <p:cNvPr id="3" name="pole tekstowe 2">
            <a:extLst>
              <a:ext uri="{FF2B5EF4-FFF2-40B4-BE49-F238E27FC236}">
                <a16:creationId xmlns:a16="http://schemas.microsoft.com/office/drawing/2014/main" id="{79B455A3-8146-21CC-A777-7DA499FCE62A}"/>
              </a:ext>
            </a:extLst>
          </p:cNvPr>
          <p:cNvSpPr txBox="1"/>
          <p:nvPr/>
        </p:nvSpPr>
        <p:spPr>
          <a:xfrm>
            <a:off x="1171956" y="2212848"/>
            <a:ext cx="9848088" cy="2793842"/>
          </a:xfrm>
          <a:prstGeom prst="rect">
            <a:avLst/>
          </a:prstGeom>
          <a:noFill/>
        </p:spPr>
        <p:txBody>
          <a:bodyPr wrap="square" rtlCol="0">
            <a:spAutoFit/>
          </a:bodyPr>
          <a:lstStyle/>
          <a:p>
            <a:pPr algn="ctr">
              <a:lnSpc>
                <a:spcPct val="150000"/>
              </a:lnSpc>
            </a:pPr>
            <a:r>
              <a:rPr lang="pl-PL" sz="2400" dirty="0"/>
              <a:t>Rak piersi pozostaje najczęstszym z nowotworów złośliwych. </a:t>
            </a:r>
          </a:p>
          <a:p>
            <a:pPr algn="ctr">
              <a:lnSpc>
                <a:spcPct val="150000"/>
              </a:lnSpc>
            </a:pPr>
            <a:r>
              <a:rPr lang="pl-PL" sz="2400" dirty="0"/>
              <a:t>W 2021 r. w Polsce wystąpiło </a:t>
            </a:r>
            <a:r>
              <a:rPr lang="pl-PL" sz="2400" b="1" dirty="0"/>
              <a:t>21 246 </a:t>
            </a:r>
            <a:r>
              <a:rPr lang="pl-PL" sz="2400" dirty="0"/>
              <a:t>przypadków tego nowotworu, w województwie kujawsko-pomorskim natomiast  </a:t>
            </a:r>
            <a:r>
              <a:rPr lang="pl-PL" sz="2400" b="1" dirty="0"/>
              <a:t>1 271</a:t>
            </a:r>
            <a:r>
              <a:rPr lang="pl-PL" sz="2400" dirty="0"/>
              <a:t>.</a:t>
            </a:r>
          </a:p>
          <a:p>
            <a:pPr algn="ctr">
              <a:lnSpc>
                <a:spcPct val="150000"/>
              </a:lnSpc>
            </a:pPr>
            <a:r>
              <a:rPr lang="pl-PL" sz="2400" dirty="0"/>
              <a:t>Spowodował on </a:t>
            </a:r>
            <a:r>
              <a:rPr lang="pl-PL" sz="2400" b="1" dirty="0"/>
              <a:t>6 469 </a:t>
            </a:r>
            <a:r>
              <a:rPr lang="pl-PL" sz="2400" dirty="0"/>
              <a:t>zgonów w kraju i </a:t>
            </a:r>
            <a:r>
              <a:rPr lang="pl-PL" sz="2400" b="1" dirty="0"/>
              <a:t>360</a:t>
            </a:r>
            <a:r>
              <a:rPr lang="pl-PL" sz="2400" dirty="0"/>
              <a:t> w województwie </a:t>
            </a:r>
            <a:br>
              <a:rPr lang="pl-PL" sz="2400" dirty="0"/>
            </a:br>
            <a:r>
              <a:rPr lang="pl-PL" sz="2400" dirty="0"/>
              <a:t>kujawsko-pomorskim.</a:t>
            </a:r>
          </a:p>
        </p:txBody>
      </p:sp>
    </p:spTree>
    <p:extLst>
      <p:ext uri="{BB962C8B-B14F-4D97-AF65-F5344CB8AC3E}">
        <p14:creationId xmlns:p14="http://schemas.microsoft.com/office/powerpoint/2010/main" val="1442536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a 2">
            <a:extLst>
              <a:ext uri="{FF2B5EF4-FFF2-40B4-BE49-F238E27FC236}">
                <a16:creationId xmlns:a16="http://schemas.microsoft.com/office/drawing/2014/main" id="{D48B2819-7C4C-0C3B-62C3-B1CEB9CC8E10}"/>
              </a:ext>
            </a:extLst>
          </p:cNvPr>
          <p:cNvGraphicFramePr>
            <a:graphicFrameLocks noGrp="1"/>
          </p:cNvGraphicFramePr>
          <p:nvPr>
            <p:extLst>
              <p:ext uri="{D42A27DB-BD31-4B8C-83A1-F6EECF244321}">
                <p14:modId xmlns:p14="http://schemas.microsoft.com/office/powerpoint/2010/main" val="3385091060"/>
              </p:ext>
            </p:extLst>
          </p:nvPr>
        </p:nvGraphicFramePr>
        <p:xfrm>
          <a:off x="1042416" y="189314"/>
          <a:ext cx="10287000" cy="640080"/>
        </p:xfrm>
        <a:graphic>
          <a:graphicData uri="http://schemas.openxmlformats.org/drawingml/2006/table">
            <a:tbl>
              <a:tblPr firstRow="1" bandRow="1">
                <a:tableStyleId>{5C22544A-7EE6-4342-B048-85BDC9FD1C3A}</a:tableStyleId>
              </a:tblPr>
              <a:tblGrid>
                <a:gridCol w="5143500">
                  <a:extLst>
                    <a:ext uri="{9D8B030D-6E8A-4147-A177-3AD203B41FA5}">
                      <a16:colId xmlns:a16="http://schemas.microsoft.com/office/drawing/2014/main" val="3144159366"/>
                    </a:ext>
                  </a:extLst>
                </a:gridCol>
                <a:gridCol w="5143500">
                  <a:extLst>
                    <a:ext uri="{9D8B030D-6E8A-4147-A177-3AD203B41FA5}">
                      <a16:colId xmlns:a16="http://schemas.microsoft.com/office/drawing/2014/main" val="1521059463"/>
                    </a:ext>
                  </a:extLst>
                </a:gridCol>
              </a:tblGrid>
              <a:tr h="370840">
                <a:tc>
                  <a:txBody>
                    <a:bodyPr/>
                    <a:lstStyle/>
                    <a:p>
                      <a:pPr algn="ctr"/>
                      <a:r>
                        <a:rPr lang="pl-PL" dirty="0"/>
                        <a:t>Liczba </a:t>
                      </a:r>
                      <a:r>
                        <a:rPr lang="pl-PL" dirty="0" err="1"/>
                        <a:t>zachorowań</a:t>
                      </a:r>
                      <a:r>
                        <a:rPr lang="pl-PL" dirty="0"/>
                        <a:t> na raka piersi, </a:t>
                      </a:r>
                      <a:r>
                        <a:rPr lang="pl-PL" dirty="0" err="1"/>
                        <a:t>współcz</a:t>
                      </a:r>
                      <a:r>
                        <a:rPr lang="pl-PL" dirty="0"/>
                        <a:t>. surowy i standaryzowany</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pl-PL" dirty="0"/>
                        <a:t>Liczba zgonów z powodu raka piersi, </a:t>
                      </a:r>
                      <a:r>
                        <a:rPr lang="pl-PL" dirty="0" err="1"/>
                        <a:t>współcz</a:t>
                      </a:r>
                      <a:r>
                        <a:rPr lang="pl-PL" dirty="0"/>
                        <a:t>. surowy i standaryzowany</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1791156480"/>
                  </a:ext>
                </a:extLst>
              </a:tr>
            </a:tbl>
          </a:graphicData>
        </a:graphic>
      </p:graphicFrame>
      <p:graphicFrame>
        <p:nvGraphicFramePr>
          <p:cNvPr id="4" name="Tabela 3">
            <a:extLst>
              <a:ext uri="{FF2B5EF4-FFF2-40B4-BE49-F238E27FC236}">
                <a16:creationId xmlns:a16="http://schemas.microsoft.com/office/drawing/2014/main" id="{919EBA91-9DDA-5628-A181-74FD080CC8A3}"/>
              </a:ext>
            </a:extLst>
          </p:cNvPr>
          <p:cNvGraphicFramePr>
            <a:graphicFrameLocks noGrp="1"/>
          </p:cNvGraphicFramePr>
          <p:nvPr>
            <p:extLst>
              <p:ext uri="{D42A27DB-BD31-4B8C-83A1-F6EECF244321}">
                <p14:modId xmlns:p14="http://schemas.microsoft.com/office/powerpoint/2010/main" val="1583809640"/>
              </p:ext>
            </p:extLst>
          </p:nvPr>
        </p:nvGraphicFramePr>
        <p:xfrm>
          <a:off x="1042416" y="1713652"/>
          <a:ext cx="4969254" cy="2062231"/>
        </p:xfrm>
        <a:graphic>
          <a:graphicData uri="http://schemas.openxmlformats.org/drawingml/2006/table">
            <a:tbl>
              <a:tblPr firstRow="1" bandRow="1">
                <a:tableStyleId>{5C22544A-7EE6-4342-B048-85BDC9FD1C3A}</a:tableStyleId>
              </a:tblPr>
              <a:tblGrid>
                <a:gridCol w="1033272">
                  <a:extLst>
                    <a:ext uri="{9D8B030D-6E8A-4147-A177-3AD203B41FA5}">
                      <a16:colId xmlns:a16="http://schemas.microsoft.com/office/drawing/2014/main" val="985925156"/>
                    </a:ext>
                  </a:extLst>
                </a:gridCol>
                <a:gridCol w="649224">
                  <a:extLst>
                    <a:ext uri="{9D8B030D-6E8A-4147-A177-3AD203B41FA5}">
                      <a16:colId xmlns:a16="http://schemas.microsoft.com/office/drawing/2014/main" val="3862587959"/>
                    </a:ext>
                  </a:extLst>
                </a:gridCol>
                <a:gridCol w="802131">
                  <a:extLst>
                    <a:ext uri="{9D8B030D-6E8A-4147-A177-3AD203B41FA5}">
                      <a16:colId xmlns:a16="http://schemas.microsoft.com/office/drawing/2014/main" val="3232917463"/>
                    </a:ext>
                  </a:extLst>
                </a:gridCol>
                <a:gridCol w="1054101">
                  <a:extLst>
                    <a:ext uri="{9D8B030D-6E8A-4147-A177-3AD203B41FA5}">
                      <a16:colId xmlns:a16="http://schemas.microsoft.com/office/drawing/2014/main" val="1030193582"/>
                    </a:ext>
                  </a:extLst>
                </a:gridCol>
                <a:gridCol w="704088">
                  <a:extLst>
                    <a:ext uri="{9D8B030D-6E8A-4147-A177-3AD203B41FA5}">
                      <a16:colId xmlns:a16="http://schemas.microsoft.com/office/drawing/2014/main" val="18760744"/>
                    </a:ext>
                  </a:extLst>
                </a:gridCol>
                <a:gridCol w="726438">
                  <a:extLst>
                    <a:ext uri="{9D8B030D-6E8A-4147-A177-3AD203B41FA5}">
                      <a16:colId xmlns:a16="http://schemas.microsoft.com/office/drawing/2014/main" val="261875601"/>
                    </a:ext>
                  </a:extLst>
                </a:gridCol>
              </a:tblGrid>
              <a:tr h="810000">
                <a:tc gridSpan="3">
                  <a:txBody>
                    <a:bodyPr/>
                    <a:lstStyle/>
                    <a:p>
                      <a:pPr algn="ctr"/>
                      <a:r>
                        <a:rPr lang="pl-PL" dirty="0"/>
                        <a:t>Polska</a:t>
                      </a:r>
                    </a:p>
                  </a:txBody>
                  <a:tcPr anchor="ctr"/>
                </a:tc>
                <a:tc hMerge="1">
                  <a:txBody>
                    <a:bodyPr/>
                    <a:lstStyle/>
                    <a:p>
                      <a:endParaRPr lang="pl-PL" dirty="0"/>
                    </a:p>
                  </a:txBody>
                  <a:tcPr/>
                </a:tc>
                <a:tc hMerge="1">
                  <a:txBody>
                    <a:bodyPr/>
                    <a:lstStyle/>
                    <a:p>
                      <a:endParaRPr lang="pl-PL" dirty="0"/>
                    </a:p>
                  </a:txBody>
                  <a:tcPr/>
                </a:tc>
                <a:tc gridSpan="3">
                  <a:txBody>
                    <a:bodyPr/>
                    <a:lstStyle/>
                    <a:p>
                      <a:pPr algn="ctr"/>
                      <a:r>
                        <a:rPr lang="pl-PL" dirty="0"/>
                        <a:t>Województwo kujawsko-pomorskie</a:t>
                      </a:r>
                    </a:p>
                  </a:txBody>
                  <a:tcPr anchor="ctr"/>
                </a:tc>
                <a:tc hMerge="1">
                  <a:txBody>
                    <a:bodyPr/>
                    <a:lstStyle/>
                    <a:p>
                      <a:endParaRPr lang="pl-PL" dirty="0"/>
                    </a:p>
                  </a:txBody>
                  <a:tcPr/>
                </a:tc>
                <a:tc hMerge="1">
                  <a:txBody>
                    <a:bodyPr/>
                    <a:lstStyle/>
                    <a:p>
                      <a:endParaRPr lang="pl-PL" dirty="0"/>
                    </a:p>
                  </a:txBody>
                  <a:tcPr/>
                </a:tc>
                <a:extLst>
                  <a:ext uri="{0D108BD9-81ED-4DB2-BD59-A6C34878D82A}">
                    <a16:rowId xmlns:a16="http://schemas.microsoft.com/office/drawing/2014/main" val="3218683582"/>
                  </a:ext>
                </a:extLst>
              </a:tr>
              <a:tr h="520711">
                <a:tc>
                  <a:txBody>
                    <a:bodyPr/>
                    <a:lstStyle/>
                    <a:p>
                      <a:pPr algn="ctr"/>
                      <a:r>
                        <a:rPr lang="pl-PL" sz="1050" dirty="0"/>
                        <a:t>Liczba </a:t>
                      </a:r>
                      <a:r>
                        <a:rPr lang="pl-PL" sz="1050" dirty="0" err="1"/>
                        <a:t>zachorowań</a:t>
                      </a:r>
                      <a:endParaRPr lang="pl-PL" sz="1050" dirty="0"/>
                    </a:p>
                  </a:txBody>
                  <a:tcPr anchor="ctr"/>
                </a:tc>
                <a:tc>
                  <a:txBody>
                    <a:bodyPr/>
                    <a:lstStyle/>
                    <a:p>
                      <a:pPr algn="ctr"/>
                      <a:r>
                        <a:rPr lang="pl-PL" sz="1050" dirty="0" err="1"/>
                        <a:t>Wsp</a:t>
                      </a:r>
                      <a:r>
                        <a:rPr lang="pl-PL" sz="1050" dirty="0"/>
                        <a:t>. surowy</a:t>
                      </a:r>
                    </a:p>
                  </a:txBody>
                  <a:tcPr anchor="ctr"/>
                </a:tc>
                <a:tc>
                  <a:txBody>
                    <a:bodyPr/>
                    <a:lstStyle/>
                    <a:p>
                      <a:pPr algn="ctr"/>
                      <a:r>
                        <a:rPr lang="pl-PL" sz="1050" dirty="0" err="1"/>
                        <a:t>ASW</a:t>
                      </a:r>
                      <a:endParaRPr lang="pl-PL" sz="1050" dirty="0"/>
                    </a:p>
                  </a:txBody>
                  <a:tcPr anchor="ctr"/>
                </a:tc>
                <a:tc>
                  <a:txBody>
                    <a:bodyPr/>
                    <a:lstStyle/>
                    <a:p>
                      <a:pPr algn="ctr"/>
                      <a:r>
                        <a:rPr lang="pl-PL" sz="1050" dirty="0"/>
                        <a:t>Liczba </a:t>
                      </a:r>
                      <a:r>
                        <a:rPr lang="pl-PL" sz="1050" dirty="0" err="1"/>
                        <a:t>zachorowań</a:t>
                      </a:r>
                      <a:endParaRPr lang="pl-PL" sz="1050" dirty="0"/>
                    </a:p>
                  </a:txBody>
                  <a:tcPr anchor="ctr"/>
                </a:tc>
                <a:tc>
                  <a:txBody>
                    <a:bodyPr/>
                    <a:lstStyle/>
                    <a:p>
                      <a:pPr algn="ctr"/>
                      <a:r>
                        <a:rPr lang="pl-PL" sz="1050" dirty="0" err="1"/>
                        <a:t>Wsp</a:t>
                      </a:r>
                      <a:r>
                        <a:rPr lang="pl-PL" sz="1050" dirty="0"/>
                        <a:t>. surowy</a:t>
                      </a:r>
                    </a:p>
                  </a:txBody>
                  <a:tcPr anchor="ctr"/>
                </a:tc>
                <a:tc>
                  <a:txBody>
                    <a:bodyPr/>
                    <a:lstStyle/>
                    <a:p>
                      <a:pPr algn="ctr"/>
                      <a:r>
                        <a:rPr lang="pl-PL" sz="1050" dirty="0" err="1"/>
                        <a:t>ASW</a:t>
                      </a:r>
                      <a:endParaRPr lang="pl-PL" sz="1050" dirty="0"/>
                    </a:p>
                  </a:txBody>
                  <a:tcPr anchor="ctr"/>
                </a:tc>
                <a:extLst>
                  <a:ext uri="{0D108BD9-81ED-4DB2-BD59-A6C34878D82A}">
                    <a16:rowId xmlns:a16="http://schemas.microsoft.com/office/drawing/2014/main" val="2365627607"/>
                  </a:ext>
                </a:extLst>
              </a:tr>
              <a:tr h="469289">
                <a:tc>
                  <a:txBody>
                    <a:bodyPr/>
                    <a:lstStyle/>
                    <a:p>
                      <a:pPr algn="ctr"/>
                      <a:endParaRPr lang="pl-PL" sz="1400" dirty="0"/>
                    </a:p>
                    <a:p>
                      <a:pPr algn="ctr"/>
                      <a:r>
                        <a:rPr lang="pl-PL" sz="1400" dirty="0"/>
                        <a:t>21 246</a:t>
                      </a:r>
                    </a:p>
                    <a:p>
                      <a:pPr algn="ctr"/>
                      <a:endParaRPr lang="pl-PL" sz="1400" dirty="0"/>
                    </a:p>
                  </a:txBody>
                  <a:tcPr/>
                </a:tc>
                <a:tc>
                  <a:txBody>
                    <a:bodyPr/>
                    <a:lstStyle/>
                    <a:p>
                      <a:pPr algn="ctr"/>
                      <a:endParaRPr lang="pl-PL" sz="1400" dirty="0"/>
                    </a:p>
                    <a:p>
                      <a:pPr algn="ctr"/>
                      <a:r>
                        <a:rPr lang="pl-PL" sz="1400" dirty="0"/>
                        <a:t>55,93</a:t>
                      </a:r>
                    </a:p>
                  </a:txBody>
                  <a:tcPr/>
                </a:tc>
                <a:tc>
                  <a:txBody>
                    <a:bodyPr/>
                    <a:lstStyle/>
                    <a:p>
                      <a:pPr algn="ctr"/>
                      <a:endParaRPr lang="pl-PL" sz="1400" dirty="0"/>
                    </a:p>
                    <a:p>
                      <a:pPr algn="ctr"/>
                      <a:r>
                        <a:rPr lang="pl-PL" sz="1400" dirty="0"/>
                        <a:t>31,79</a:t>
                      </a:r>
                    </a:p>
                  </a:txBody>
                  <a:tcPr/>
                </a:tc>
                <a:tc>
                  <a:txBody>
                    <a:bodyPr/>
                    <a:lstStyle/>
                    <a:p>
                      <a:pPr algn="ctr"/>
                      <a:endParaRPr lang="pl-PL" sz="1400" dirty="0"/>
                    </a:p>
                    <a:p>
                      <a:pPr algn="ctr"/>
                      <a:r>
                        <a:rPr lang="pl-PL" sz="1400" dirty="0"/>
                        <a:t>1 271</a:t>
                      </a:r>
                    </a:p>
                  </a:txBody>
                  <a:tcPr/>
                </a:tc>
                <a:tc>
                  <a:txBody>
                    <a:bodyPr/>
                    <a:lstStyle/>
                    <a:p>
                      <a:pPr algn="ctr"/>
                      <a:endParaRPr lang="pl-PL" sz="1400" dirty="0"/>
                    </a:p>
                    <a:p>
                      <a:pPr algn="ctr"/>
                      <a:r>
                        <a:rPr lang="pl-PL" sz="1400" dirty="0"/>
                        <a:t>62,80</a:t>
                      </a:r>
                    </a:p>
                  </a:txBody>
                  <a:tcPr/>
                </a:tc>
                <a:tc>
                  <a:txBody>
                    <a:bodyPr/>
                    <a:lstStyle/>
                    <a:p>
                      <a:pPr algn="ctr"/>
                      <a:endParaRPr lang="pl-PL" sz="1400" dirty="0"/>
                    </a:p>
                    <a:p>
                      <a:pPr algn="ctr"/>
                      <a:r>
                        <a:rPr lang="pl-PL" sz="1400" dirty="0"/>
                        <a:t>36,36</a:t>
                      </a:r>
                    </a:p>
                  </a:txBody>
                  <a:tcPr/>
                </a:tc>
                <a:extLst>
                  <a:ext uri="{0D108BD9-81ED-4DB2-BD59-A6C34878D82A}">
                    <a16:rowId xmlns:a16="http://schemas.microsoft.com/office/drawing/2014/main" val="2130765140"/>
                  </a:ext>
                </a:extLst>
              </a:tr>
            </a:tbl>
          </a:graphicData>
        </a:graphic>
      </p:graphicFrame>
      <p:graphicFrame>
        <p:nvGraphicFramePr>
          <p:cNvPr id="5" name="Tabela 4">
            <a:extLst>
              <a:ext uri="{FF2B5EF4-FFF2-40B4-BE49-F238E27FC236}">
                <a16:creationId xmlns:a16="http://schemas.microsoft.com/office/drawing/2014/main" id="{FD35E7B8-837F-0092-7C4D-BA9A02324764}"/>
              </a:ext>
            </a:extLst>
          </p:cNvPr>
          <p:cNvGraphicFramePr>
            <a:graphicFrameLocks noGrp="1"/>
          </p:cNvGraphicFramePr>
          <p:nvPr>
            <p:extLst>
              <p:ext uri="{D42A27DB-BD31-4B8C-83A1-F6EECF244321}">
                <p14:modId xmlns:p14="http://schemas.microsoft.com/office/powerpoint/2010/main" val="7318149"/>
              </p:ext>
            </p:extLst>
          </p:nvPr>
        </p:nvGraphicFramePr>
        <p:xfrm>
          <a:off x="6360162" y="1713652"/>
          <a:ext cx="4969254" cy="2062231"/>
        </p:xfrm>
        <a:graphic>
          <a:graphicData uri="http://schemas.openxmlformats.org/drawingml/2006/table">
            <a:tbl>
              <a:tblPr firstRow="1" bandRow="1">
                <a:tableStyleId>{5C22544A-7EE6-4342-B048-85BDC9FD1C3A}</a:tableStyleId>
              </a:tblPr>
              <a:tblGrid>
                <a:gridCol w="828209">
                  <a:extLst>
                    <a:ext uri="{9D8B030D-6E8A-4147-A177-3AD203B41FA5}">
                      <a16:colId xmlns:a16="http://schemas.microsoft.com/office/drawing/2014/main" val="291207151"/>
                    </a:ext>
                  </a:extLst>
                </a:gridCol>
                <a:gridCol w="828209">
                  <a:extLst>
                    <a:ext uri="{9D8B030D-6E8A-4147-A177-3AD203B41FA5}">
                      <a16:colId xmlns:a16="http://schemas.microsoft.com/office/drawing/2014/main" val="2243743614"/>
                    </a:ext>
                  </a:extLst>
                </a:gridCol>
                <a:gridCol w="828209">
                  <a:extLst>
                    <a:ext uri="{9D8B030D-6E8A-4147-A177-3AD203B41FA5}">
                      <a16:colId xmlns:a16="http://schemas.microsoft.com/office/drawing/2014/main" val="3352297309"/>
                    </a:ext>
                  </a:extLst>
                </a:gridCol>
                <a:gridCol w="828209">
                  <a:extLst>
                    <a:ext uri="{9D8B030D-6E8A-4147-A177-3AD203B41FA5}">
                      <a16:colId xmlns:a16="http://schemas.microsoft.com/office/drawing/2014/main" val="1131173741"/>
                    </a:ext>
                  </a:extLst>
                </a:gridCol>
                <a:gridCol w="828209">
                  <a:extLst>
                    <a:ext uri="{9D8B030D-6E8A-4147-A177-3AD203B41FA5}">
                      <a16:colId xmlns:a16="http://schemas.microsoft.com/office/drawing/2014/main" val="1170014499"/>
                    </a:ext>
                  </a:extLst>
                </a:gridCol>
                <a:gridCol w="828209">
                  <a:extLst>
                    <a:ext uri="{9D8B030D-6E8A-4147-A177-3AD203B41FA5}">
                      <a16:colId xmlns:a16="http://schemas.microsoft.com/office/drawing/2014/main" val="1297554153"/>
                    </a:ext>
                  </a:extLst>
                </a:gridCol>
              </a:tblGrid>
              <a:tr h="810000">
                <a:tc gridSpan="3">
                  <a:txBody>
                    <a:bodyPr/>
                    <a:lstStyle/>
                    <a:p>
                      <a:pPr algn="ctr"/>
                      <a:r>
                        <a:rPr lang="pl-PL" dirty="0"/>
                        <a:t>Polska</a:t>
                      </a:r>
                    </a:p>
                  </a:txBody>
                  <a:tcPr anchor="ctr"/>
                </a:tc>
                <a:tc hMerge="1">
                  <a:txBody>
                    <a:bodyPr/>
                    <a:lstStyle/>
                    <a:p>
                      <a:endParaRPr lang="pl-PL" dirty="0"/>
                    </a:p>
                  </a:txBody>
                  <a:tcPr/>
                </a:tc>
                <a:tc hMerge="1">
                  <a:txBody>
                    <a:bodyPr/>
                    <a:lstStyle/>
                    <a:p>
                      <a:endParaRPr lang="pl-PL" dirty="0"/>
                    </a:p>
                  </a:txBody>
                  <a:tcPr/>
                </a:tc>
                <a:tc gridSpan="3">
                  <a:txBody>
                    <a:bodyPr/>
                    <a:lstStyle/>
                    <a:p>
                      <a:pPr algn="ctr"/>
                      <a:r>
                        <a:rPr lang="pl-PL" dirty="0"/>
                        <a:t>Województwo kujawsko-pomorskie</a:t>
                      </a:r>
                    </a:p>
                  </a:txBody>
                  <a:tcPr anchor="ctr"/>
                </a:tc>
                <a:tc hMerge="1">
                  <a:txBody>
                    <a:bodyPr/>
                    <a:lstStyle/>
                    <a:p>
                      <a:endParaRPr lang="pl-PL" dirty="0"/>
                    </a:p>
                  </a:txBody>
                  <a:tcPr/>
                </a:tc>
                <a:tc hMerge="1">
                  <a:txBody>
                    <a:bodyPr/>
                    <a:lstStyle/>
                    <a:p>
                      <a:endParaRPr lang="pl-PL" dirty="0"/>
                    </a:p>
                  </a:txBody>
                  <a:tcPr/>
                </a:tc>
                <a:extLst>
                  <a:ext uri="{0D108BD9-81ED-4DB2-BD59-A6C34878D82A}">
                    <a16:rowId xmlns:a16="http://schemas.microsoft.com/office/drawing/2014/main" val="1310429272"/>
                  </a:ext>
                </a:extLst>
              </a:tr>
              <a:tr h="520711">
                <a:tc>
                  <a:txBody>
                    <a:bodyPr/>
                    <a:lstStyle/>
                    <a:p>
                      <a:pPr algn="ctr"/>
                      <a:r>
                        <a:rPr lang="pl-PL" sz="1050" dirty="0"/>
                        <a:t>Liczba zgonów</a:t>
                      </a:r>
                    </a:p>
                  </a:txBody>
                  <a:tcPr anchor="ctr"/>
                </a:tc>
                <a:tc>
                  <a:txBody>
                    <a:bodyPr/>
                    <a:lstStyle/>
                    <a:p>
                      <a:pPr algn="ctr"/>
                      <a:r>
                        <a:rPr lang="pl-PL" sz="1050" dirty="0" err="1"/>
                        <a:t>Wsp</a:t>
                      </a:r>
                      <a:r>
                        <a:rPr lang="pl-PL" sz="1050" dirty="0"/>
                        <a:t>. surowy</a:t>
                      </a:r>
                    </a:p>
                  </a:txBody>
                  <a:tcPr anchor="ctr"/>
                </a:tc>
                <a:tc>
                  <a:txBody>
                    <a:bodyPr/>
                    <a:lstStyle/>
                    <a:p>
                      <a:pPr algn="ctr"/>
                      <a:r>
                        <a:rPr lang="pl-PL" sz="1050" dirty="0" err="1"/>
                        <a:t>ASW</a:t>
                      </a:r>
                      <a:endParaRPr lang="pl-PL" sz="1050" dirty="0"/>
                    </a:p>
                  </a:txBody>
                  <a:tcPr anchor="ctr"/>
                </a:tc>
                <a:tc>
                  <a:txBody>
                    <a:bodyPr/>
                    <a:lstStyle/>
                    <a:p>
                      <a:pPr algn="ctr"/>
                      <a:r>
                        <a:rPr lang="pl-PL" sz="1050" dirty="0"/>
                        <a:t>Liczba zgonów</a:t>
                      </a:r>
                    </a:p>
                  </a:txBody>
                  <a:tcPr anchor="ctr"/>
                </a:tc>
                <a:tc>
                  <a:txBody>
                    <a:bodyPr/>
                    <a:lstStyle/>
                    <a:p>
                      <a:pPr algn="ctr"/>
                      <a:r>
                        <a:rPr lang="pl-PL" sz="1050" dirty="0" err="1"/>
                        <a:t>Wsp</a:t>
                      </a:r>
                      <a:r>
                        <a:rPr lang="pl-PL" sz="1050" dirty="0"/>
                        <a:t>. surowy</a:t>
                      </a:r>
                    </a:p>
                  </a:txBody>
                  <a:tcPr anchor="ctr"/>
                </a:tc>
                <a:tc>
                  <a:txBody>
                    <a:bodyPr/>
                    <a:lstStyle/>
                    <a:p>
                      <a:pPr algn="ctr"/>
                      <a:r>
                        <a:rPr lang="pl-PL" sz="1050" dirty="0" err="1"/>
                        <a:t>ASW</a:t>
                      </a:r>
                      <a:endParaRPr lang="pl-PL" sz="1050" dirty="0"/>
                    </a:p>
                  </a:txBody>
                  <a:tcPr anchor="ctr"/>
                </a:tc>
                <a:extLst>
                  <a:ext uri="{0D108BD9-81ED-4DB2-BD59-A6C34878D82A}">
                    <a16:rowId xmlns:a16="http://schemas.microsoft.com/office/drawing/2014/main" val="286657508"/>
                  </a:ext>
                </a:extLst>
              </a:tr>
              <a:tr h="469289">
                <a:tc>
                  <a:txBody>
                    <a:bodyPr/>
                    <a:lstStyle/>
                    <a:p>
                      <a:pPr algn="ctr"/>
                      <a:endParaRPr lang="pl-PL" sz="1400" dirty="0"/>
                    </a:p>
                    <a:p>
                      <a:pPr algn="ctr"/>
                      <a:r>
                        <a:rPr lang="pl-PL" sz="1400" dirty="0"/>
                        <a:t>6 469</a:t>
                      </a:r>
                    </a:p>
                    <a:p>
                      <a:pPr algn="ctr"/>
                      <a:endParaRPr lang="pl-PL" sz="1400" dirty="0"/>
                    </a:p>
                  </a:txBody>
                  <a:tcPr/>
                </a:tc>
                <a:tc>
                  <a:txBody>
                    <a:bodyPr/>
                    <a:lstStyle/>
                    <a:p>
                      <a:pPr algn="ctr"/>
                      <a:endParaRPr lang="pl-PL" sz="1400" dirty="0"/>
                    </a:p>
                    <a:p>
                      <a:pPr algn="ctr"/>
                      <a:r>
                        <a:rPr lang="pl-PL" sz="1400" dirty="0"/>
                        <a:t>17,03</a:t>
                      </a:r>
                    </a:p>
                  </a:txBody>
                  <a:tcPr/>
                </a:tc>
                <a:tc>
                  <a:txBody>
                    <a:bodyPr/>
                    <a:lstStyle/>
                    <a:p>
                      <a:pPr algn="ctr"/>
                      <a:endParaRPr lang="pl-PL" sz="1400" dirty="0"/>
                    </a:p>
                    <a:p>
                      <a:pPr algn="ctr"/>
                      <a:r>
                        <a:rPr lang="pl-PL" sz="1400" dirty="0"/>
                        <a:t>7,63</a:t>
                      </a:r>
                    </a:p>
                  </a:txBody>
                  <a:tcPr/>
                </a:tc>
                <a:tc>
                  <a:txBody>
                    <a:bodyPr/>
                    <a:lstStyle/>
                    <a:p>
                      <a:pPr algn="ctr"/>
                      <a:endParaRPr lang="pl-PL" sz="1400" dirty="0"/>
                    </a:p>
                    <a:p>
                      <a:pPr algn="ctr"/>
                      <a:r>
                        <a:rPr lang="pl-PL" sz="1400" dirty="0"/>
                        <a:t>360</a:t>
                      </a:r>
                    </a:p>
                  </a:txBody>
                  <a:tcPr/>
                </a:tc>
                <a:tc>
                  <a:txBody>
                    <a:bodyPr/>
                    <a:lstStyle/>
                    <a:p>
                      <a:pPr algn="ctr"/>
                      <a:endParaRPr lang="pl-PL" sz="1400" dirty="0"/>
                    </a:p>
                    <a:p>
                      <a:pPr algn="ctr"/>
                      <a:r>
                        <a:rPr lang="pl-PL" sz="1400" dirty="0"/>
                        <a:t>17,79</a:t>
                      </a:r>
                    </a:p>
                  </a:txBody>
                  <a:tcPr/>
                </a:tc>
                <a:tc>
                  <a:txBody>
                    <a:bodyPr/>
                    <a:lstStyle/>
                    <a:p>
                      <a:pPr algn="ctr"/>
                      <a:endParaRPr lang="pl-PL" sz="1400" dirty="0"/>
                    </a:p>
                    <a:p>
                      <a:pPr algn="ctr"/>
                      <a:r>
                        <a:rPr lang="pl-PL" sz="1400" dirty="0"/>
                        <a:t>8,14</a:t>
                      </a:r>
                    </a:p>
                  </a:txBody>
                  <a:tcPr/>
                </a:tc>
                <a:extLst>
                  <a:ext uri="{0D108BD9-81ED-4DB2-BD59-A6C34878D82A}">
                    <a16:rowId xmlns:a16="http://schemas.microsoft.com/office/drawing/2014/main" val="1379711713"/>
                  </a:ext>
                </a:extLst>
              </a:tr>
            </a:tbl>
          </a:graphicData>
        </a:graphic>
      </p:graphicFrame>
    </p:spTree>
    <p:extLst>
      <p:ext uri="{BB962C8B-B14F-4D97-AF65-F5344CB8AC3E}">
        <p14:creationId xmlns:p14="http://schemas.microsoft.com/office/powerpoint/2010/main" val="2377290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603A80EC-5684-4ADA-4EE6-013AD7C4B270}"/>
              </a:ext>
            </a:extLst>
          </p:cNvPr>
          <p:cNvSpPr txBox="1"/>
          <p:nvPr/>
        </p:nvSpPr>
        <p:spPr>
          <a:xfrm>
            <a:off x="1115568" y="173736"/>
            <a:ext cx="10104120" cy="872034"/>
          </a:xfrm>
          <a:prstGeom prst="rect">
            <a:avLst/>
          </a:prstGeom>
          <a:noFill/>
        </p:spPr>
        <p:txBody>
          <a:bodyPr wrap="square" rtlCol="0">
            <a:spAutoFit/>
          </a:bodyPr>
          <a:lstStyle/>
          <a:p>
            <a:pPr algn="ctr">
              <a:lnSpc>
                <a:spcPct val="150000"/>
              </a:lnSpc>
            </a:pPr>
            <a:r>
              <a:rPr lang="pl-PL" dirty="0"/>
              <a:t>Województwo kujawsko-pomorskie znajduje się na </a:t>
            </a:r>
            <a:r>
              <a:rPr lang="pl-PL" b="1" dirty="0"/>
              <a:t>drugim</a:t>
            </a:r>
            <a:r>
              <a:rPr lang="pl-PL" dirty="0"/>
              <a:t> miejscu w Polsce pod względem liczby </a:t>
            </a:r>
            <a:r>
              <a:rPr lang="pl-PL" dirty="0" err="1"/>
              <a:t>zachorowań</a:t>
            </a:r>
            <a:r>
              <a:rPr lang="pl-PL" dirty="0"/>
              <a:t> (</a:t>
            </a:r>
            <a:r>
              <a:rPr lang="pl-PL" dirty="0" err="1"/>
              <a:t>wsp</a:t>
            </a:r>
            <a:r>
              <a:rPr lang="pl-PL" dirty="0"/>
              <a:t>. standaryzowany </a:t>
            </a:r>
            <a:r>
              <a:rPr lang="pl-PL" dirty="0" err="1"/>
              <a:t>ASW</a:t>
            </a:r>
            <a:r>
              <a:rPr lang="pl-PL" dirty="0"/>
              <a:t>)</a:t>
            </a:r>
          </a:p>
        </p:txBody>
      </p:sp>
      <p:pic>
        <p:nvPicPr>
          <p:cNvPr id="4" name="Obraz 3">
            <a:extLst>
              <a:ext uri="{FF2B5EF4-FFF2-40B4-BE49-F238E27FC236}">
                <a16:creationId xmlns:a16="http://schemas.microsoft.com/office/drawing/2014/main" id="{01C8EDC0-66C6-62BB-B354-C902D64E1317}"/>
              </a:ext>
            </a:extLst>
          </p:cNvPr>
          <p:cNvPicPr>
            <a:picLocks noChangeAspect="1"/>
          </p:cNvPicPr>
          <p:nvPr/>
        </p:nvPicPr>
        <p:blipFill>
          <a:blip r:embed="rId2"/>
          <a:stretch>
            <a:fillRect/>
          </a:stretch>
        </p:blipFill>
        <p:spPr>
          <a:xfrm>
            <a:off x="1020699" y="1288161"/>
            <a:ext cx="4808959" cy="1363599"/>
          </a:xfrm>
          <a:prstGeom prst="rect">
            <a:avLst/>
          </a:prstGeom>
        </p:spPr>
      </p:pic>
      <p:pic>
        <p:nvPicPr>
          <p:cNvPr id="6" name="Obraz 5">
            <a:extLst>
              <a:ext uri="{FF2B5EF4-FFF2-40B4-BE49-F238E27FC236}">
                <a16:creationId xmlns:a16="http://schemas.microsoft.com/office/drawing/2014/main" id="{6C40EF50-B987-300B-33BB-A9032E770D0B}"/>
              </a:ext>
            </a:extLst>
          </p:cNvPr>
          <p:cNvPicPr>
            <a:picLocks noChangeAspect="1"/>
          </p:cNvPicPr>
          <p:nvPr/>
        </p:nvPicPr>
        <p:blipFill>
          <a:blip r:embed="rId3"/>
          <a:stretch>
            <a:fillRect/>
          </a:stretch>
        </p:blipFill>
        <p:spPr>
          <a:xfrm>
            <a:off x="5885689" y="1288161"/>
            <a:ext cx="5340545" cy="5021199"/>
          </a:xfrm>
          <a:prstGeom prst="rect">
            <a:avLst/>
          </a:prstGeom>
        </p:spPr>
      </p:pic>
      <p:pic>
        <p:nvPicPr>
          <p:cNvPr id="8" name="Obraz 7">
            <a:extLst>
              <a:ext uri="{FF2B5EF4-FFF2-40B4-BE49-F238E27FC236}">
                <a16:creationId xmlns:a16="http://schemas.microsoft.com/office/drawing/2014/main" id="{4F503AFB-9F37-3C08-DEB8-CF44FF4AB171}"/>
              </a:ext>
            </a:extLst>
          </p:cNvPr>
          <p:cNvPicPr>
            <a:picLocks noChangeAspect="1"/>
          </p:cNvPicPr>
          <p:nvPr/>
        </p:nvPicPr>
        <p:blipFill>
          <a:blip r:embed="rId4"/>
          <a:stretch>
            <a:fillRect/>
          </a:stretch>
        </p:blipFill>
        <p:spPr>
          <a:xfrm>
            <a:off x="2341245" y="3895182"/>
            <a:ext cx="2571750" cy="923925"/>
          </a:xfrm>
          <a:prstGeom prst="rect">
            <a:avLst/>
          </a:prstGeom>
        </p:spPr>
      </p:pic>
      <p:sp>
        <p:nvSpPr>
          <p:cNvPr id="3" name="pole tekstowe 2">
            <a:extLst>
              <a:ext uri="{FF2B5EF4-FFF2-40B4-BE49-F238E27FC236}">
                <a16:creationId xmlns:a16="http://schemas.microsoft.com/office/drawing/2014/main" id="{1E75B244-3309-DF0F-3222-6A3F250B8D83}"/>
              </a:ext>
            </a:extLst>
          </p:cNvPr>
          <p:cNvSpPr txBox="1"/>
          <p:nvPr/>
        </p:nvSpPr>
        <p:spPr>
          <a:xfrm>
            <a:off x="9686544" y="4849534"/>
            <a:ext cx="585216" cy="246221"/>
          </a:xfrm>
          <a:prstGeom prst="rect">
            <a:avLst/>
          </a:prstGeom>
          <a:noFill/>
        </p:spPr>
        <p:txBody>
          <a:bodyPr wrap="square" rtlCol="0">
            <a:spAutoFit/>
          </a:bodyPr>
          <a:lstStyle/>
          <a:p>
            <a:r>
              <a:rPr lang="pl-PL" sz="1000" dirty="0">
                <a:solidFill>
                  <a:schemeClr val="bg1"/>
                </a:solidFill>
              </a:rPr>
              <a:t>28,22</a:t>
            </a:r>
          </a:p>
        </p:txBody>
      </p:sp>
      <p:sp>
        <p:nvSpPr>
          <p:cNvPr id="5" name="pole tekstowe 4">
            <a:extLst>
              <a:ext uri="{FF2B5EF4-FFF2-40B4-BE49-F238E27FC236}">
                <a16:creationId xmlns:a16="http://schemas.microsoft.com/office/drawing/2014/main" id="{2EC23DFD-DE64-9C4C-E695-91D6589F7666}"/>
              </a:ext>
            </a:extLst>
          </p:cNvPr>
          <p:cNvSpPr txBox="1"/>
          <p:nvPr/>
        </p:nvSpPr>
        <p:spPr>
          <a:xfrm>
            <a:off x="6918960" y="2292096"/>
            <a:ext cx="585216" cy="246221"/>
          </a:xfrm>
          <a:prstGeom prst="rect">
            <a:avLst/>
          </a:prstGeom>
          <a:noFill/>
        </p:spPr>
        <p:txBody>
          <a:bodyPr wrap="square" rtlCol="0">
            <a:spAutoFit/>
          </a:bodyPr>
          <a:lstStyle/>
          <a:p>
            <a:r>
              <a:rPr lang="pl-PL" sz="1000" dirty="0">
                <a:solidFill>
                  <a:schemeClr val="bg1"/>
                </a:solidFill>
              </a:rPr>
              <a:t>31,53</a:t>
            </a:r>
          </a:p>
        </p:txBody>
      </p:sp>
      <p:sp>
        <p:nvSpPr>
          <p:cNvPr id="7" name="pole tekstowe 6">
            <a:extLst>
              <a:ext uri="{FF2B5EF4-FFF2-40B4-BE49-F238E27FC236}">
                <a16:creationId xmlns:a16="http://schemas.microsoft.com/office/drawing/2014/main" id="{69871CF3-9508-DC4C-E602-397D6D24C327}"/>
              </a:ext>
            </a:extLst>
          </p:cNvPr>
          <p:cNvSpPr txBox="1"/>
          <p:nvPr/>
        </p:nvSpPr>
        <p:spPr>
          <a:xfrm>
            <a:off x="8052816" y="1969960"/>
            <a:ext cx="585216" cy="246221"/>
          </a:xfrm>
          <a:prstGeom prst="rect">
            <a:avLst/>
          </a:prstGeom>
          <a:noFill/>
        </p:spPr>
        <p:txBody>
          <a:bodyPr wrap="square" rtlCol="0">
            <a:spAutoFit/>
          </a:bodyPr>
          <a:lstStyle/>
          <a:p>
            <a:r>
              <a:rPr lang="pl-PL" sz="1000" dirty="0">
                <a:solidFill>
                  <a:schemeClr val="bg1"/>
                </a:solidFill>
              </a:rPr>
              <a:t>33,45</a:t>
            </a:r>
          </a:p>
        </p:txBody>
      </p:sp>
      <p:sp>
        <p:nvSpPr>
          <p:cNvPr id="9" name="pole tekstowe 8">
            <a:extLst>
              <a:ext uri="{FF2B5EF4-FFF2-40B4-BE49-F238E27FC236}">
                <a16:creationId xmlns:a16="http://schemas.microsoft.com/office/drawing/2014/main" id="{BBE7F867-7C2A-B42B-41BB-6AA0EBAEDE11}"/>
              </a:ext>
            </a:extLst>
          </p:cNvPr>
          <p:cNvSpPr txBox="1"/>
          <p:nvPr/>
        </p:nvSpPr>
        <p:spPr>
          <a:xfrm>
            <a:off x="9224703" y="3172920"/>
            <a:ext cx="585216" cy="246221"/>
          </a:xfrm>
          <a:prstGeom prst="rect">
            <a:avLst/>
          </a:prstGeom>
          <a:noFill/>
        </p:spPr>
        <p:txBody>
          <a:bodyPr wrap="square" rtlCol="0">
            <a:spAutoFit/>
          </a:bodyPr>
          <a:lstStyle/>
          <a:p>
            <a:r>
              <a:rPr lang="pl-PL" sz="1000" dirty="0">
                <a:solidFill>
                  <a:schemeClr val="bg1"/>
                </a:solidFill>
              </a:rPr>
              <a:t>32,66</a:t>
            </a:r>
          </a:p>
        </p:txBody>
      </p:sp>
      <p:sp>
        <p:nvSpPr>
          <p:cNvPr id="10" name="pole tekstowe 9">
            <a:extLst>
              <a:ext uri="{FF2B5EF4-FFF2-40B4-BE49-F238E27FC236}">
                <a16:creationId xmlns:a16="http://schemas.microsoft.com/office/drawing/2014/main" id="{F4982204-8615-3360-A899-5898B9771CA7}"/>
              </a:ext>
            </a:extLst>
          </p:cNvPr>
          <p:cNvSpPr txBox="1"/>
          <p:nvPr/>
        </p:nvSpPr>
        <p:spPr>
          <a:xfrm>
            <a:off x="7629144" y="3393329"/>
            <a:ext cx="585216" cy="246221"/>
          </a:xfrm>
          <a:prstGeom prst="rect">
            <a:avLst/>
          </a:prstGeom>
          <a:noFill/>
        </p:spPr>
        <p:txBody>
          <a:bodyPr wrap="square" rtlCol="0">
            <a:spAutoFit/>
          </a:bodyPr>
          <a:lstStyle/>
          <a:p>
            <a:r>
              <a:rPr lang="pl-PL" sz="1000" dirty="0">
                <a:solidFill>
                  <a:schemeClr val="bg1"/>
                </a:solidFill>
              </a:rPr>
              <a:t>36,64</a:t>
            </a:r>
          </a:p>
        </p:txBody>
      </p:sp>
      <p:sp>
        <p:nvSpPr>
          <p:cNvPr id="11" name="pole tekstowe 10">
            <a:extLst>
              <a:ext uri="{FF2B5EF4-FFF2-40B4-BE49-F238E27FC236}">
                <a16:creationId xmlns:a16="http://schemas.microsoft.com/office/drawing/2014/main" id="{149E5D90-8533-CB58-246F-021B6F7CF1AA}"/>
              </a:ext>
            </a:extLst>
          </p:cNvPr>
          <p:cNvSpPr txBox="1"/>
          <p:nvPr/>
        </p:nvSpPr>
        <p:spPr>
          <a:xfrm>
            <a:off x="9051036" y="2168317"/>
            <a:ext cx="585216" cy="246221"/>
          </a:xfrm>
          <a:prstGeom prst="rect">
            <a:avLst/>
          </a:prstGeom>
          <a:noFill/>
        </p:spPr>
        <p:txBody>
          <a:bodyPr wrap="square" rtlCol="0">
            <a:spAutoFit/>
          </a:bodyPr>
          <a:lstStyle/>
          <a:p>
            <a:r>
              <a:rPr lang="pl-PL" sz="1000" dirty="0">
                <a:solidFill>
                  <a:schemeClr val="bg1"/>
                </a:solidFill>
              </a:rPr>
              <a:t>28,92</a:t>
            </a:r>
          </a:p>
        </p:txBody>
      </p:sp>
      <p:sp>
        <p:nvSpPr>
          <p:cNvPr id="12" name="pole tekstowe 11">
            <a:extLst>
              <a:ext uri="{FF2B5EF4-FFF2-40B4-BE49-F238E27FC236}">
                <a16:creationId xmlns:a16="http://schemas.microsoft.com/office/drawing/2014/main" id="{F8FD68D9-C25F-600E-258E-21734E532C0D}"/>
              </a:ext>
            </a:extLst>
          </p:cNvPr>
          <p:cNvSpPr txBox="1"/>
          <p:nvPr/>
        </p:nvSpPr>
        <p:spPr>
          <a:xfrm>
            <a:off x="10027920" y="2574893"/>
            <a:ext cx="585216" cy="246221"/>
          </a:xfrm>
          <a:prstGeom prst="rect">
            <a:avLst/>
          </a:prstGeom>
          <a:noFill/>
        </p:spPr>
        <p:txBody>
          <a:bodyPr wrap="square" rtlCol="0">
            <a:spAutoFit/>
          </a:bodyPr>
          <a:lstStyle/>
          <a:p>
            <a:r>
              <a:rPr lang="pl-PL" sz="1000" dirty="0">
                <a:solidFill>
                  <a:schemeClr val="bg1"/>
                </a:solidFill>
              </a:rPr>
              <a:t>30,16</a:t>
            </a:r>
          </a:p>
        </p:txBody>
      </p:sp>
      <p:sp>
        <p:nvSpPr>
          <p:cNvPr id="13" name="pole tekstowe 12">
            <a:extLst>
              <a:ext uri="{FF2B5EF4-FFF2-40B4-BE49-F238E27FC236}">
                <a16:creationId xmlns:a16="http://schemas.microsoft.com/office/drawing/2014/main" id="{E52F21CF-6172-D9B2-1662-C06542F070AD}"/>
              </a:ext>
            </a:extLst>
          </p:cNvPr>
          <p:cNvSpPr txBox="1"/>
          <p:nvPr/>
        </p:nvSpPr>
        <p:spPr>
          <a:xfrm>
            <a:off x="10027920" y="3913776"/>
            <a:ext cx="585216" cy="246221"/>
          </a:xfrm>
          <a:prstGeom prst="rect">
            <a:avLst/>
          </a:prstGeom>
          <a:noFill/>
        </p:spPr>
        <p:txBody>
          <a:bodyPr wrap="square" rtlCol="0">
            <a:spAutoFit/>
          </a:bodyPr>
          <a:lstStyle/>
          <a:p>
            <a:r>
              <a:rPr lang="pl-PL" sz="1000" dirty="0">
                <a:solidFill>
                  <a:schemeClr val="bg1"/>
                </a:solidFill>
              </a:rPr>
              <a:t>29,09</a:t>
            </a:r>
          </a:p>
        </p:txBody>
      </p:sp>
      <p:sp>
        <p:nvSpPr>
          <p:cNvPr id="14" name="pole tekstowe 13">
            <a:extLst>
              <a:ext uri="{FF2B5EF4-FFF2-40B4-BE49-F238E27FC236}">
                <a16:creationId xmlns:a16="http://schemas.microsoft.com/office/drawing/2014/main" id="{335854DB-2337-E1F3-5702-5B82A4ED42BC}"/>
              </a:ext>
            </a:extLst>
          </p:cNvPr>
          <p:cNvSpPr txBox="1"/>
          <p:nvPr/>
        </p:nvSpPr>
        <p:spPr>
          <a:xfrm>
            <a:off x="8150352" y="2774869"/>
            <a:ext cx="585216" cy="246221"/>
          </a:xfrm>
          <a:prstGeom prst="rect">
            <a:avLst/>
          </a:prstGeom>
          <a:noFill/>
        </p:spPr>
        <p:txBody>
          <a:bodyPr wrap="square" rtlCol="0">
            <a:spAutoFit/>
          </a:bodyPr>
          <a:lstStyle/>
          <a:p>
            <a:r>
              <a:rPr lang="pl-PL" sz="1000" b="1" dirty="0">
                <a:solidFill>
                  <a:schemeClr val="bg1"/>
                </a:solidFill>
              </a:rPr>
              <a:t>36,36</a:t>
            </a:r>
          </a:p>
        </p:txBody>
      </p:sp>
      <p:sp>
        <p:nvSpPr>
          <p:cNvPr id="15" name="pole tekstowe 14">
            <a:extLst>
              <a:ext uri="{FF2B5EF4-FFF2-40B4-BE49-F238E27FC236}">
                <a16:creationId xmlns:a16="http://schemas.microsoft.com/office/drawing/2014/main" id="{0610F312-E2A1-E987-08EC-1D74F1123032}"/>
              </a:ext>
            </a:extLst>
          </p:cNvPr>
          <p:cNvSpPr txBox="1"/>
          <p:nvPr/>
        </p:nvSpPr>
        <p:spPr>
          <a:xfrm>
            <a:off x="8549415" y="3767135"/>
            <a:ext cx="585216" cy="246221"/>
          </a:xfrm>
          <a:prstGeom prst="rect">
            <a:avLst/>
          </a:prstGeom>
          <a:noFill/>
        </p:spPr>
        <p:txBody>
          <a:bodyPr wrap="square" rtlCol="0">
            <a:spAutoFit/>
          </a:bodyPr>
          <a:lstStyle/>
          <a:p>
            <a:r>
              <a:rPr lang="pl-PL" sz="1000" dirty="0">
                <a:solidFill>
                  <a:schemeClr val="bg1"/>
                </a:solidFill>
              </a:rPr>
              <a:t>34,70</a:t>
            </a:r>
          </a:p>
        </p:txBody>
      </p:sp>
      <p:sp>
        <p:nvSpPr>
          <p:cNvPr id="16" name="pole tekstowe 15">
            <a:extLst>
              <a:ext uri="{FF2B5EF4-FFF2-40B4-BE49-F238E27FC236}">
                <a16:creationId xmlns:a16="http://schemas.microsoft.com/office/drawing/2014/main" id="{3D42C6A5-538F-A090-5A67-65133C853098}"/>
              </a:ext>
            </a:extLst>
          </p:cNvPr>
          <p:cNvSpPr txBox="1"/>
          <p:nvPr/>
        </p:nvSpPr>
        <p:spPr>
          <a:xfrm>
            <a:off x="6810756" y="3419141"/>
            <a:ext cx="585216" cy="246221"/>
          </a:xfrm>
          <a:prstGeom prst="rect">
            <a:avLst/>
          </a:prstGeom>
          <a:noFill/>
        </p:spPr>
        <p:txBody>
          <a:bodyPr wrap="square" rtlCol="0">
            <a:spAutoFit/>
          </a:bodyPr>
          <a:lstStyle/>
          <a:p>
            <a:r>
              <a:rPr lang="pl-PL" sz="1000" dirty="0">
                <a:solidFill>
                  <a:schemeClr val="bg1"/>
                </a:solidFill>
              </a:rPr>
              <a:t>25,71</a:t>
            </a:r>
          </a:p>
        </p:txBody>
      </p:sp>
      <p:sp>
        <p:nvSpPr>
          <p:cNvPr id="17" name="pole tekstowe 16">
            <a:extLst>
              <a:ext uri="{FF2B5EF4-FFF2-40B4-BE49-F238E27FC236}">
                <a16:creationId xmlns:a16="http://schemas.microsoft.com/office/drawing/2014/main" id="{881CB18C-9027-FD35-D558-C5139EEFBF0C}"/>
              </a:ext>
            </a:extLst>
          </p:cNvPr>
          <p:cNvSpPr txBox="1"/>
          <p:nvPr/>
        </p:nvSpPr>
        <p:spPr>
          <a:xfrm>
            <a:off x="7336536" y="4073463"/>
            <a:ext cx="585216" cy="246221"/>
          </a:xfrm>
          <a:prstGeom prst="rect">
            <a:avLst/>
          </a:prstGeom>
          <a:noFill/>
        </p:spPr>
        <p:txBody>
          <a:bodyPr wrap="square" rtlCol="0">
            <a:spAutoFit/>
          </a:bodyPr>
          <a:lstStyle/>
          <a:p>
            <a:r>
              <a:rPr lang="pl-PL" sz="1000" dirty="0">
                <a:solidFill>
                  <a:schemeClr val="bg1"/>
                </a:solidFill>
              </a:rPr>
              <a:t>35,29</a:t>
            </a:r>
          </a:p>
        </p:txBody>
      </p:sp>
      <p:sp>
        <p:nvSpPr>
          <p:cNvPr id="18" name="pole tekstowe 17">
            <a:extLst>
              <a:ext uri="{FF2B5EF4-FFF2-40B4-BE49-F238E27FC236}">
                <a16:creationId xmlns:a16="http://schemas.microsoft.com/office/drawing/2014/main" id="{B39370CF-A5BC-EA25-64E8-388B9FF9ABDC}"/>
              </a:ext>
            </a:extLst>
          </p:cNvPr>
          <p:cNvSpPr txBox="1"/>
          <p:nvPr/>
        </p:nvSpPr>
        <p:spPr>
          <a:xfrm>
            <a:off x="8932095" y="4936591"/>
            <a:ext cx="585216" cy="246221"/>
          </a:xfrm>
          <a:prstGeom prst="rect">
            <a:avLst/>
          </a:prstGeom>
          <a:noFill/>
        </p:spPr>
        <p:txBody>
          <a:bodyPr wrap="square" rtlCol="0">
            <a:spAutoFit/>
          </a:bodyPr>
          <a:lstStyle/>
          <a:p>
            <a:r>
              <a:rPr lang="pl-PL" sz="1000" dirty="0">
                <a:solidFill>
                  <a:schemeClr val="bg1"/>
                </a:solidFill>
              </a:rPr>
              <a:t>30,29</a:t>
            </a:r>
          </a:p>
        </p:txBody>
      </p:sp>
      <p:sp>
        <p:nvSpPr>
          <p:cNvPr id="19" name="pole tekstowe 18">
            <a:extLst>
              <a:ext uri="{FF2B5EF4-FFF2-40B4-BE49-F238E27FC236}">
                <a16:creationId xmlns:a16="http://schemas.microsoft.com/office/drawing/2014/main" id="{CF2C8D02-97E4-1E15-52A6-8CB8A1F19CC9}"/>
              </a:ext>
            </a:extLst>
          </p:cNvPr>
          <p:cNvSpPr txBox="1"/>
          <p:nvPr/>
        </p:nvSpPr>
        <p:spPr>
          <a:xfrm>
            <a:off x="9086538" y="4228752"/>
            <a:ext cx="585216" cy="246221"/>
          </a:xfrm>
          <a:prstGeom prst="rect">
            <a:avLst/>
          </a:prstGeom>
          <a:noFill/>
        </p:spPr>
        <p:txBody>
          <a:bodyPr wrap="square" rtlCol="0">
            <a:spAutoFit/>
          </a:bodyPr>
          <a:lstStyle/>
          <a:p>
            <a:r>
              <a:rPr lang="pl-PL" sz="1000" dirty="0">
                <a:solidFill>
                  <a:schemeClr val="bg1"/>
                </a:solidFill>
              </a:rPr>
              <a:t>28,68</a:t>
            </a:r>
          </a:p>
        </p:txBody>
      </p:sp>
      <p:sp>
        <p:nvSpPr>
          <p:cNvPr id="22" name="pole tekstowe 21">
            <a:extLst>
              <a:ext uri="{FF2B5EF4-FFF2-40B4-BE49-F238E27FC236}">
                <a16:creationId xmlns:a16="http://schemas.microsoft.com/office/drawing/2014/main" id="{2775BFEA-B316-EFFA-650C-B7D8B604F87E}"/>
              </a:ext>
            </a:extLst>
          </p:cNvPr>
          <p:cNvSpPr txBox="1"/>
          <p:nvPr/>
        </p:nvSpPr>
        <p:spPr>
          <a:xfrm>
            <a:off x="7857744" y="4372353"/>
            <a:ext cx="585216" cy="246221"/>
          </a:xfrm>
          <a:prstGeom prst="rect">
            <a:avLst/>
          </a:prstGeom>
          <a:noFill/>
        </p:spPr>
        <p:txBody>
          <a:bodyPr wrap="square" rtlCol="0">
            <a:spAutoFit/>
          </a:bodyPr>
          <a:lstStyle/>
          <a:p>
            <a:r>
              <a:rPr lang="pl-PL" sz="1000" dirty="0">
                <a:solidFill>
                  <a:schemeClr val="bg1"/>
                </a:solidFill>
              </a:rPr>
              <a:t>28,92</a:t>
            </a:r>
          </a:p>
        </p:txBody>
      </p:sp>
      <p:sp>
        <p:nvSpPr>
          <p:cNvPr id="23" name="pole tekstowe 22">
            <a:extLst>
              <a:ext uri="{FF2B5EF4-FFF2-40B4-BE49-F238E27FC236}">
                <a16:creationId xmlns:a16="http://schemas.microsoft.com/office/drawing/2014/main" id="{51831AF1-F5AB-65BF-C966-BCEBE2F287D0}"/>
              </a:ext>
            </a:extLst>
          </p:cNvPr>
          <p:cNvSpPr txBox="1"/>
          <p:nvPr/>
        </p:nvSpPr>
        <p:spPr>
          <a:xfrm>
            <a:off x="8256807" y="4572886"/>
            <a:ext cx="585216" cy="246221"/>
          </a:xfrm>
          <a:prstGeom prst="rect">
            <a:avLst/>
          </a:prstGeom>
          <a:noFill/>
        </p:spPr>
        <p:txBody>
          <a:bodyPr wrap="square" rtlCol="0">
            <a:spAutoFit/>
          </a:bodyPr>
          <a:lstStyle/>
          <a:p>
            <a:r>
              <a:rPr lang="pl-PL" sz="1000" dirty="0">
                <a:solidFill>
                  <a:schemeClr val="bg1"/>
                </a:solidFill>
              </a:rPr>
              <a:t>28,64</a:t>
            </a:r>
          </a:p>
        </p:txBody>
      </p:sp>
    </p:spTree>
    <p:extLst>
      <p:ext uri="{BB962C8B-B14F-4D97-AF65-F5344CB8AC3E}">
        <p14:creationId xmlns:p14="http://schemas.microsoft.com/office/powerpoint/2010/main" val="15703284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603A80EC-5684-4ADA-4EE6-013AD7C4B270}"/>
              </a:ext>
            </a:extLst>
          </p:cNvPr>
          <p:cNvSpPr txBox="1"/>
          <p:nvPr/>
        </p:nvSpPr>
        <p:spPr>
          <a:xfrm>
            <a:off x="1124712" y="112623"/>
            <a:ext cx="10104120" cy="872034"/>
          </a:xfrm>
          <a:prstGeom prst="rect">
            <a:avLst/>
          </a:prstGeom>
          <a:noFill/>
        </p:spPr>
        <p:txBody>
          <a:bodyPr wrap="square" rtlCol="0">
            <a:spAutoFit/>
          </a:bodyPr>
          <a:lstStyle/>
          <a:p>
            <a:pPr algn="ctr">
              <a:lnSpc>
                <a:spcPct val="150000"/>
              </a:lnSpc>
            </a:pPr>
            <a:r>
              <a:rPr lang="pl-PL" dirty="0"/>
              <a:t>Województwo kujawsko-pomorskie znajduje się na </a:t>
            </a:r>
            <a:r>
              <a:rPr lang="pl-PL" b="1" dirty="0"/>
              <a:t>trzecim miejscu ex aequo </a:t>
            </a:r>
            <a:r>
              <a:rPr lang="pl-PL" dirty="0"/>
              <a:t>pod względem liczby zgonów (</a:t>
            </a:r>
            <a:r>
              <a:rPr lang="pl-PL" dirty="0" err="1"/>
              <a:t>wsp</a:t>
            </a:r>
            <a:r>
              <a:rPr lang="pl-PL" dirty="0"/>
              <a:t>. standaryzowany </a:t>
            </a:r>
            <a:r>
              <a:rPr lang="pl-PL" dirty="0" err="1"/>
              <a:t>ASW</a:t>
            </a:r>
            <a:r>
              <a:rPr lang="pl-PL" dirty="0"/>
              <a:t>)</a:t>
            </a:r>
          </a:p>
        </p:txBody>
      </p:sp>
      <p:pic>
        <p:nvPicPr>
          <p:cNvPr id="8" name="Obraz 7">
            <a:extLst>
              <a:ext uri="{FF2B5EF4-FFF2-40B4-BE49-F238E27FC236}">
                <a16:creationId xmlns:a16="http://schemas.microsoft.com/office/drawing/2014/main" id="{4F503AFB-9F37-3C08-DEB8-CF44FF4AB171}"/>
              </a:ext>
            </a:extLst>
          </p:cNvPr>
          <p:cNvPicPr>
            <a:picLocks noChangeAspect="1"/>
          </p:cNvPicPr>
          <p:nvPr/>
        </p:nvPicPr>
        <p:blipFill>
          <a:blip r:embed="rId2"/>
          <a:stretch>
            <a:fillRect/>
          </a:stretch>
        </p:blipFill>
        <p:spPr>
          <a:xfrm>
            <a:off x="2341245" y="3895182"/>
            <a:ext cx="2571750" cy="923925"/>
          </a:xfrm>
          <a:prstGeom prst="rect">
            <a:avLst/>
          </a:prstGeom>
        </p:spPr>
      </p:pic>
      <p:pic>
        <p:nvPicPr>
          <p:cNvPr id="5" name="Obraz 4">
            <a:extLst>
              <a:ext uri="{FF2B5EF4-FFF2-40B4-BE49-F238E27FC236}">
                <a16:creationId xmlns:a16="http://schemas.microsoft.com/office/drawing/2014/main" id="{CB4804CA-6AC3-E73D-0C26-3257EF61484F}"/>
              </a:ext>
            </a:extLst>
          </p:cNvPr>
          <p:cNvPicPr>
            <a:picLocks noChangeAspect="1"/>
          </p:cNvPicPr>
          <p:nvPr/>
        </p:nvPicPr>
        <p:blipFill>
          <a:blip r:embed="rId3"/>
          <a:stretch>
            <a:fillRect/>
          </a:stretch>
        </p:blipFill>
        <p:spPr>
          <a:xfrm>
            <a:off x="1031922" y="1288161"/>
            <a:ext cx="4866015" cy="1317879"/>
          </a:xfrm>
          <a:prstGeom prst="rect">
            <a:avLst/>
          </a:prstGeom>
        </p:spPr>
      </p:pic>
      <p:pic>
        <p:nvPicPr>
          <p:cNvPr id="9" name="Obraz 8">
            <a:extLst>
              <a:ext uri="{FF2B5EF4-FFF2-40B4-BE49-F238E27FC236}">
                <a16:creationId xmlns:a16="http://schemas.microsoft.com/office/drawing/2014/main" id="{744D0A91-F0FA-6C9C-F46A-8618EDC1A1EA}"/>
              </a:ext>
            </a:extLst>
          </p:cNvPr>
          <p:cNvPicPr>
            <a:picLocks noChangeAspect="1"/>
          </p:cNvPicPr>
          <p:nvPr/>
        </p:nvPicPr>
        <p:blipFill>
          <a:blip r:embed="rId4"/>
          <a:stretch>
            <a:fillRect/>
          </a:stretch>
        </p:blipFill>
        <p:spPr>
          <a:xfrm>
            <a:off x="5925364" y="1290858"/>
            <a:ext cx="5341768" cy="5064633"/>
          </a:xfrm>
          <a:prstGeom prst="rect">
            <a:avLst/>
          </a:prstGeom>
        </p:spPr>
      </p:pic>
      <p:sp>
        <p:nvSpPr>
          <p:cNvPr id="3" name="pole tekstowe 2">
            <a:extLst>
              <a:ext uri="{FF2B5EF4-FFF2-40B4-BE49-F238E27FC236}">
                <a16:creationId xmlns:a16="http://schemas.microsoft.com/office/drawing/2014/main" id="{102A4BBF-BBA2-82BC-A282-078A71DA9523}"/>
              </a:ext>
            </a:extLst>
          </p:cNvPr>
          <p:cNvSpPr txBox="1"/>
          <p:nvPr/>
        </p:nvSpPr>
        <p:spPr>
          <a:xfrm>
            <a:off x="8373306" y="2692723"/>
            <a:ext cx="585216" cy="246221"/>
          </a:xfrm>
          <a:prstGeom prst="rect">
            <a:avLst/>
          </a:prstGeom>
          <a:noFill/>
        </p:spPr>
        <p:txBody>
          <a:bodyPr wrap="square" rtlCol="0">
            <a:spAutoFit/>
          </a:bodyPr>
          <a:lstStyle/>
          <a:p>
            <a:r>
              <a:rPr lang="pl-PL" sz="1000" b="1" dirty="0">
                <a:solidFill>
                  <a:schemeClr val="bg1"/>
                </a:solidFill>
              </a:rPr>
              <a:t>8,14</a:t>
            </a:r>
          </a:p>
        </p:txBody>
      </p:sp>
      <p:sp>
        <p:nvSpPr>
          <p:cNvPr id="4" name="pole tekstowe 3">
            <a:extLst>
              <a:ext uri="{FF2B5EF4-FFF2-40B4-BE49-F238E27FC236}">
                <a16:creationId xmlns:a16="http://schemas.microsoft.com/office/drawing/2014/main" id="{8D724A8F-F733-C513-20D1-0A214D036040}"/>
              </a:ext>
            </a:extLst>
          </p:cNvPr>
          <p:cNvSpPr txBox="1"/>
          <p:nvPr/>
        </p:nvSpPr>
        <p:spPr>
          <a:xfrm>
            <a:off x="7788090" y="3182779"/>
            <a:ext cx="585216" cy="246221"/>
          </a:xfrm>
          <a:prstGeom prst="rect">
            <a:avLst/>
          </a:prstGeom>
          <a:noFill/>
        </p:spPr>
        <p:txBody>
          <a:bodyPr wrap="square" rtlCol="0">
            <a:spAutoFit/>
          </a:bodyPr>
          <a:lstStyle/>
          <a:p>
            <a:r>
              <a:rPr lang="pl-PL" sz="1000" dirty="0">
                <a:solidFill>
                  <a:schemeClr val="bg1"/>
                </a:solidFill>
              </a:rPr>
              <a:t>9,13</a:t>
            </a:r>
          </a:p>
        </p:txBody>
      </p:sp>
      <p:sp>
        <p:nvSpPr>
          <p:cNvPr id="6" name="pole tekstowe 5">
            <a:extLst>
              <a:ext uri="{FF2B5EF4-FFF2-40B4-BE49-F238E27FC236}">
                <a16:creationId xmlns:a16="http://schemas.microsoft.com/office/drawing/2014/main" id="{5BE04D61-ED88-ABE2-7FB5-1FD84BDCB4A5}"/>
              </a:ext>
            </a:extLst>
          </p:cNvPr>
          <p:cNvSpPr txBox="1"/>
          <p:nvPr/>
        </p:nvSpPr>
        <p:spPr>
          <a:xfrm>
            <a:off x="7103172" y="2344624"/>
            <a:ext cx="585216" cy="246221"/>
          </a:xfrm>
          <a:prstGeom prst="rect">
            <a:avLst/>
          </a:prstGeom>
          <a:noFill/>
        </p:spPr>
        <p:txBody>
          <a:bodyPr wrap="square" rtlCol="0">
            <a:spAutoFit/>
          </a:bodyPr>
          <a:lstStyle/>
          <a:p>
            <a:r>
              <a:rPr lang="pl-PL" sz="1000" dirty="0">
                <a:solidFill>
                  <a:schemeClr val="bg1"/>
                </a:solidFill>
              </a:rPr>
              <a:t>7,27</a:t>
            </a:r>
          </a:p>
        </p:txBody>
      </p:sp>
      <p:sp>
        <p:nvSpPr>
          <p:cNvPr id="7" name="pole tekstowe 6">
            <a:extLst>
              <a:ext uri="{FF2B5EF4-FFF2-40B4-BE49-F238E27FC236}">
                <a16:creationId xmlns:a16="http://schemas.microsoft.com/office/drawing/2014/main" id="{AE930081-8F2B-A102-EE5B-F4DD68913860}"/>
              </a:ext>
            </a:extLst>
          </p:cNvPr>
          <p:cNvSpPr txBox="1"/>
          <p:nvPr/>
        </p:nvSpPr>
        <p:spPr>
          <a:xfrm>
            <a:off x="9993701" y="4740733"/>
            <a:ext cx="585216" cy="246221"/>
          </a:xfrm>
          <a:prstGeom prst="rect">
            <a:avLst/>
          </a:prstGeom>
          <a:noFill/>
        </p:spPr>
        <p:txBody>
          <a:bodyPr wrap="square" rtlCol="0">
            <a:spAutoFit/>
          </a:bodyPr>
          <a:lstStyle/>
          <a:p>
            <a:r>
              <a:rPr lang="pl-PL" sz="1000" dirty="0">
                <a:solidFill>
                  <a:schemeClr val="bg1"/>
                </a:solidFill>
              </a:rPr>
              <a:t>6,62</a:t>
            </a:r>
          </a:p>
        </p:txBody>
      </p:sp>
      <p:sp>
        <p:nvSpPr>
          <p:cNvPr id="10" name="pole tekstowe 9">
            <a:extLst>
              <a:ext uri="{FF2B5EF4-FFF2-40B4-BE49-F238E27FC236}">
                <a16:creationId xmlns:a16="http://schemas.microsoft.com/office/drawing/2014/main" id="{F9034007-AFDA-001F-D958-6BEBA406ACD8}"/>
              </a:ext>
            </a:extLst>
          </p:cNvPr>
          <p:cNvSpPr txBox="1"/>
          <p:nvPr/>
        </p:nvSpPr>
        <p:spPr>
          <a:xfrm>
            <a:off x="9173445" y="4888880"/>
            <a:ext cx="585216" cy="246221"/>
          </a:xfrm>
          <a:prstGeom prst="rect">
            <a:avLst/>
          </a:prstGeom>
          <a:noFill/>
        </p:spPr>
        <p:txBody>
          <a:bodyPr wrap="square" rtlCol="0">
            <a:spAutoFit/>
          </a:bodyPr>
          <a:lstStyle/>
          <a:p>
            <a:r>
              <a:rPr lang="pl-PL" sz="1000" dirty="0">
                <a:solidFill>
                  <a:schemeClr val="bg1"/>
                </a:solidFill>
              </a:rPr>
              <a:t>7,20</a:t>
            </a:r>
          </a:p>
        </p:txBody>
      </p:sp>
      <p:sp>
        <p:nvSpPr>
          <p:cNvPr id="11" name="pole tekstowe 10">
            <a:extLst>
              <a:ext uri="{FF2B5EF4-FFF2-40B4-BE49-F238E27FC236}">
                <a16:creationId xmlns:a16="http://schemas.microsoft.com/office/drawing/2014/main" id="{2D5065FF-CA07-FFDA-7399-AD70E67F3EA6}"/>
              </a:ext>
            </a:extLst>
          </p:cNvPr>
          <p:cNvSpPr txBox="1"/>
          <p:nvPr/>
        </p:nvSpPr>
        <p:spPr>
          <a:xfrm>
            <a:off x="9326983" y="4297210"/>
            <a:ext cx="585216" cy="246221"/>
          </a:xfrm>
          <a:prstGeom prst="rect">
            <a:avLst/>
          </a:prstGeom>
          <a:noFill/>
        </p:spPr>
        <p:txBody>
          <a:bodyPr wrap="square" rtlCol="0">
            <a:spAutoFit/>
          </a:bodyPr>
          <a:lstStyle/>
          <a:p>
            <a:r>
              <a:rPr lang="pl-PL" sz="1000" dirty="0">
                <a:solidFill>
                  <a:schemeClr val="bg1"/>
                </a:solidFill>
              </a:rPr>
              <a:t>6,92</a:t>
            </a:r>
          </a:p>
        </p:txBody>
      </p:sp>
      <p:sp>
        <p:nvSpPr>
          <p:cNvPr id="12" name="pole tekstowe 11">
            <a:extLst>
              <a:ext uri="{FF2B5EF4-FFF2-40B4-BE49-F238E27FC236}">
                <a16:creationId xmlns:a16="http://schemas.microsoft.com/office/drawing/2014/main" id="{84223ACE-909A-EBB2-4BF7-1EAF354F7794}"/>
              </a:ext>
            </a:extLst>
          </p:cNvPr>
          <p:cNvSpPr txBox="1"/>
          <p:nvPr/>
        </p:nvSpPr>
        <p:spPr>
          <a:xfrm>
            <a:off x="8596248" y="4572886"/>
            <a:ext cx="585216" cy="246221"/>
          </a:xfrm>
          <a:prstGeom prst="rect">
            <a:avLst/>
          </a:prstGeom>
          <a:noFill/>
        </p:spPr>
        <p:txBody>
          <a:bodyPr wrap="square" rtlCol="0">
            <a:spAutoFit/>
          </a:bodyPr>
          <a:lstStyle/>
          <a:p>
            <a:r>
              <a:rPr lang="pl-PL" sz="1000" dirty="0">
                <a:solidFill>
                  <a:schemeClr val="bg1"/>
                </a:solidFill>
              </a:rPr>
              <a:t>8,59</a:t>
            </a:r>
          </a:p>
        </p:txBody>
      </p:sp>
      <p:sp>
        <p:nvSpPr>
          <p:cNvPr id="13" name="pole tekstowe 12">
            <a:extLst>
              <a:ext uri="{FF2B5EF4-FFF2-40B4-BE49-F238E27FC236}">
                <a16:creationId xmlns:a16="http://schemas.microsoft.com/office/drawing/2014/main" id="{05D76FDA-EB50-1DE8-D5E4-97DED45CD97E}"/>
              </a:ext>
            </a:extLst>
          </p:cNvPr>
          <p:cNvSpPr txBox="1"/>
          <p:nvPr/>
        </p:nvSpPr>
        <p:spPr>
          <a:xfrm>
            <a:off x="8177034" y="4380002"/>
            <a:ext cx="585216" cy="246221"/>
          </a:xfrm>
          <a:prstGeom prst="rect">
            <a:avLst/>
          </a:prstGeom>
          <a:noFill/>
        </p:spPr>
        <p:txBody>
          <a:bodyPr wrap="square" rtlCol="0">
            <a:spAutoFit/>
          </a:bodyPr>
          <a:lstStyle/>
          <a:p>
            <a:r>
              <a:rPr lang="pl-PL" sz="1000" dirty="0">
                <a:solidFill>
                  <a:schemeClr val="bg1"/>
                </a:solidFill>
              </a:rPr>
              <a:t>7,71</a:t>
            </a:r>
          </a:p>
        </p:txBody>
      </p:sp>
      <p:sp>
        <p:nvSpPr>
          <p:cNvPr id="14" name="pole tekstowe 13">
            <a:extLst>
              <a:ext uri="{FF2B5EF4-FFF2-40B4-BE49-F238E27FC236}">
                <a16:creationId xmlns:a16="http://schemas.microsoft.com/office/drawing/2014/main" id="{37185168-BF99-2ADB-6D4E-346E4B7CDA95}"/>
              </a:ext>
            </a:extLst>
          </p:cNvPr>
          <p:cNvSpPr txBox="1"/>
          <p:nvPr/>
        </p:nvSpPr>
        <p:spPr>
          <a:xfrm>
            <a:off x="8756113" y="3797919"/>
            <a:ext cx="585216" cy="246221"/>
          </a:xfrm>
          <a:prstGeom prst="rect">
            <a:avLst/>
          </a:prstGeom>
          <a:noFill/>
        </p:spPr>
        <p:txBody>
          <a:bodyPr wrap="square" rtlCol="0">
            <a:spAutoFit/>
          </a:bodyPr>
          <a:lstStyle/>
          <a:p>
            <a:r>
              <a:rPr lang="pl-PL" sz="1000" dirty="0">
                <a:solidFill>
                  <a:schemeClr val="bg1"/>
                </a:solidFill>
              </a:rPr>
              <a:t>8,14</a:t>
            </a:r>
          </a:p>
        </p:txBody>
      </p:sp>
      <p:sp>
        <p:nvSpPr>
          <p:cNvPr id="15" name="pole tekstowe 14">
            <a:extLst>
              <a:ext uri="{FF2B5EF4-FFF2-40B4-BE49-F238E27FC236}">
                <a16:creationId xmlns:a16="http://schemas.microsoft.com/office/drawing/2014/main" id="{FED7C555-9499-0F26-EFC7-EAED8E759333}"/>
              </a:ext>
            </a:extLst>
          </p:cNvPr>
          <p:cNvSpPr txBox="1"/>
          <p:nvPr/>
        </p:nvSpPr>
        <p:spPr>
          <a:xfrm>
            <a:off x="9408485" y="3126195"/>
            <a:ext cx="585216" cy="246221"/>
          </a:xfrm>
          <a:prstGeom prst="rect">
            <a:avLst/>
          </a:prstGeom>
          <a:noFill/>
        </p:spPr>
        <p:txBody>
          <a:bodyPr wrap="square" rtlCol="0">
            <a:spAutoFit/>
          </a:bodyPr>
          <a:lstStyle/>
          <a:p>
            <a:r>
              <a:rPr lang="pl-PL" sz="1000" dirty="0">
                <a:solidFill>
                  <a:schemeClr val="bg1"/>
                </a:solidFill>
              </a:rPr>
              <a:t>7,69</a:t>
            </a:r>
          </a:p>
        </p:txBody>
      </p:sp>
      <p:sp>
        <p:nvSpPr>
          <p:cNvPr id="16" name="pole tekstowe 15">
            <a:extLst>
              <a:ext uri="{FF2B5EF4-FFF2-40B4-BE49-F238E27FC236}">
                <a16:creationId xmlns:a16="http://schemas.microsoft.com/office/drawing/2014/main" id="{243EBD85-F799-F17B-342A-38B99CE81387}"/>
              </a:ext>
            </a:extLst>
          </p:cNvPr>
          <p:cNvSpPr txBox="1"/>
          <p:nvPr/>
        </p:nvSpPr>
        <p:spPr>
          <a:xfrm>
            <a:off x="10294328" y="2657634"/>
            <a:ext cx="585216" cy="246221"/>
          </a:xfrm>
          <a:prstGeom prst="rect">
            <a:avLst/>
          </a:prstGeom>
          <a:noFill/>
        </p:spPr>
        <p:txBody>
          <a:bodyPr wrap="square" rtlCol="0">
            <a:spAutoFit/>
          </a:bodyPr>
          <a:lstStyle/>
          <a:p>
            <a:r>
              <a:rPr lang="pl-PL" sz="1000" dirty="0">
                <a:solidFill>
                  <a:schemeClr val="bg1"/>
                </a:solidFill>
              </a:rPr>
              <a:t>7,61</a:t>
            </a:r>
          </a:p>
        </p:txBody>
      </p:sp>
      <p:sp>
        <p:nvSpPr>
          <p:cNvPr id="17" name="pole tekstowe 16">
            <a:extLst>
              <a:ext uri="{FF2B5EF4-FFF2-40B4-BE49-F238E27FC236}">
                <a16:creationId xmlns:a16="http://schemas.microsoft.com/office/drawing/2014/main" id="{9ADEBFC4-19A9-36F7-B891-D758CA94D466}"/>
              </a:ext>
            </a:extLst>
          </p:cNvPr>
          <p:cNvSpPr txBox="1"/>
          <p:nvPr/>
        </p:nvSpPr>
        <p:spPr>
          <a:xfrm>
            <a:off x="7517971" y="4050989"/>
            <a:ext cx="585216" cy="246221"/>
          </a:xfrm>
          <a:prstGeom prst="rect">
            <a:avLst/>
          </a:prstGeom>
          <a:noFill/>
        </p:spPr>
        <p:txBody>
          <a:bodyPr wrap="square" rtlCol="0">
            <a:spAutoFit/>
          </a:bodyPr>
          <a:lstStyle/>
          <a:p>
            <a:r>
              <a:rPr lang="pl-PL" sz="1000" dirty="0">
                <a:solidFill>
                  <a:schemeClr val="bg1"/>
                </a:solidFill>
              </a:rPr>
              <a:t>7,10</a:t>
            </a:r>
          </a:p>
        </p:txBody>
      </p:sp>
      <p:sp>
        <p:nvSpPr>
          <p:cNvPr id="18" name="pole tekstowe 17">
            <a:extLst>
              <a:ext uri="{FF2B5EF4-FFF2-40B4-BE49-F238E27FC236}">
                <a16:creationId xmlns:a16="http://schemas.microsoft.com/office/drawing/2014/main" id="{EAD55B74-3C80-3B93-6997-D57E4C0E94B0}"/>
              </a:ext>
            </a:extLst>
          </p:cNvPr>
          <p:cNvSpPr txBox="1"/>
          <p:nvPr/>
        </p:nvSpPr>
        <p:spPr>
          <a:xfrm>
            <a:off x="6989298" y="3399463"/>
            <a:ext cx="585216" cy="246221"/>
          </a:xfrm>
          <a:prstGeom prst="rect">
            <a:avLst/>
          </a:prstGeom>
          <a:noFill/>
        </p:spPr>
        <p:txBody>
          <a:bodyPr wrap="square" rtlCol="0">
            <a:spAutoFit/>
          </a:bodyPr>
          <a:lstStyle/>
          <a:p>
            <a:r>
              <a:rPr lang="pl-PL" sz="1000" dirty="0">
                <a:solidFill>
                  <a:schemeClr val="bg1"/>
                </a:solidFill>
              </a:rPr>
              <a:t>6,63</a:t>
            </a:r>
          </a:p>
        </p:txBody>
      </p:sp>
      <p:sp>
        <p:nvSpPr>
          <p:cNvPr id="19" name="pole tekstowe 18">
            <a:extLst>
              <a:ext uri="{FF2B5EF4-FFF2-40B4-BE49-F238E27FC236}">
                <a16:creationId xmlns:a16="http://schemas.microsoft.com/office/drawing/2014/main" id="{76CA01D9-D170-D62D-D9D7-169D52BAE9E4}"/>
              </a:ext>
            </a:extLst>
          </p:cNvPr>
          <p:cNvSpPr txBox="1"/>
          <p:nvPr/>
        </p:nvSpPr>
        <p:spPr>
          <a:xfrm>
            <a:off x="9416504" y="2085585"/>
            <a:ext cx="585216" cy="246221"/>
          </a:xfrm>
          <a:prstGeom prst="rect">
            <a:avLst/>
          </a:prstGeom>
          <a:noFill/>
        </p:spPr>
        <p:txBody>
          <a:bodyPr wrap="square" rtlCol="0">
            <a:spAutoFit/>
          </a:bodyPr>
          <a:lstStyle/>
          <a:p>
            <a:r>
              <a:rPr lang="pl-PL" sz="1000" dirty="0">
                <a:solidFill>
                  <a:schemeClr val="bg1"/>
                </a:solidFill>
              </a:rPr>
              <a:t>6,90</a:t>
            </a:r>
          </a:p>
        </p:txBody>
      </p:sp>
      <p:sp>
        <p:nvSpPr>
          <p:cNvPr id="20" name="pole tekstowe 19">
            <a:extLst>
              <a:ext uri="{FF2B5EF4-FFF2-40B4-BE49-F238E27FC236}">
                <a16:creationId xmlns:a16="http://schemas.microsoft.com/office/drawing/2014/main" id="{19C2FAAC-F97A-F0BC-5E13-77812A93F983}"/>
              </a:ext>
            </a:extLst>
          </p:cNvPr>
          <p:cNvSpPr txBox="1"/>
          <p:nvPr/>
        </p:nvSpPr>
        <p:spPr>
          <a:xfrm>
            <a:off x="8152675" y="1930745"/>
            <a:ext cx="585216" cy="246221"/>
          </a:xfrm>
          <a:prstGeom prst="rect">
            <a:avLst/>
          </a:prstGeom>
          <a:noFill/>
        </p:spPr>
        <p:txBody>
          <a:bodyPr wrap="square" rtlCol="0">
            <a:spAutoFit/>
          </a:bodyPr>
          <a:lstStyle/>
          <a:p>
            <a:r>
              <a:rPr lang="pl-PL" sz="1000" dirty="0">
                <a:solidFill>
                  <a:schemeClr val="bg1"/>
                </a:solidFill>
              </a:rPr>
              <a:t>6,85</a:t>
            </a:r>
          </a:p>
        </p:txBody>
      </p:sp>
      <p:sp>
        <p:nvSpPr>
          <p:cNvPr id="22" name="pole tekstowe 21">
            <a:extLst>
              <a:ext uri="{FF2B5EF4-FFF2-40B4-BE49-F238E27FC236}">
                <a16:creationId xmlns:a16="http://schemas.microsoft.com/office/drawing/2014/main" id="{2106E0F0-390A-BDD6-E3A8-8D94879B446A}"/>
              </a:ext>
            </a:extLst>
          </p:cNvPr>
          <p:cNvSpPr txBox="1"/>
          <p:nvPr/>
        </p:nvSpPr>
        <p:spPr>
          <a:xfrm>
            <a:off x="10245430" y="4025951"/>
            <a:ext cx="585216" cy="246221"/>
          </a:xfrm>
          <a:prstGeom prst="rect">
            <a:avLst/>
          </a:prstGeom>
          <a:noFill/>
        </p:spPr>
        <p:txBody>
          <a:bodyPr wrap="square" rtlCol="0">
            <a:spAutoFit/>
          </a:bodyPr>
          <a:lstStyle/>
          <a:p>
            <a:r>
              <a:rPr lang="pl-PL" sz="1000" dirty="0">
                <a:solidFill>
                  <a:schemeClr val="bg1"/>
                </a:solidFill>
              </a:rPr>
              <a:t>6,62</a:t>
            </a:r>
          </a:p>
        </p:txBody>
      </p:sp>
    </p:spTree>
    <p:extLst>
      <p:ext uri="{BB962C8B-B14F-4D97-AF65-F5344CB8AC3E}">
        <p14:creationId xmlns:p14="http://schemas.microsoft.com/office/powerpoint/2010/main" val="944362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5DD4CC3B-4EFA-C78E-1179-E6502B1A36AC}"/>
              </a:ext>
            </a:extLst>
          </p:cNvPr>
          <p:cNvSpPr txBox="1"/>
          <p:nvPr/>
        </p:nvSpPr>
        <p:spPr>
          <a:xfrm>
            <a:off x="1181100" y="283464"/>
            <a:ext cx="9646920" cy="1846659"/>
          </a:xfrm>
          <a:prstGeom prst="rect">
            <a:avLst/>
          </a:prstGeom>
          <a:noFill/>
        </p:spPr>
        <p:txBody>
          <a:bodyPr wrap="square" rtlCol="0">
            <a:spAutoFit/>
          </a:bodyPr>
          <a:lstStyle/>
          <a:p>
            <a:pPr algn="ctr"/>
            <a:r>
              <a:rPr lang="pl-PL" sz="2000" dirty="0"/>
              <a:t>Na liście 5 najczęstszych nowotworów w Polsce wśród kobiet i mężczyzn rak piersi zajmuje </a:t>
            </a:r>
            <a:r>
              <a:rPr lang="pl-PL" sz="2000" b="1" dirty="0"/>
              <a:t>pierwsze miejsce</a:t>
            </a:r>
            <a:r>
              <a:rPr lang="pl-PL" sz="2000" dirty="0"/>
              <a:t>, natomiast w województwie kujawsko-pomorskim </a:t>
            </a:r>
            <a:r>
              <a:rPr lang="pl-PL" sz="2000" b="1" dirty="0"/>
              <a:t>drugie miejsce </a:t>
            </a:r>
            <a:r>
              <a:rPr lang="pl-PL" sz="2000" dirty="0"/>
              <a:t>zaraz za rakiem płuca (1 553 </a:t>
            </a:r>
            <a:r>
              <a:rPr lang="pl-PL" sz="2000" dirty="0" err="1"/>
              <a:t>zachorowań</a:t>
            </a:r>
            <a:r>
              <a:rPr lang="pl-PL" sz="2000" dirty="0"/>
              <a:t> w 2021 roku). </a:t>
            </a:r>
          </a:p>
          <a:p>
            <a:endParaRPr lang="pl-PL" dirty="0"/>
          </a:p>
          <a:p>
            <a:endParaRPr lang="pl-PL" dirty="0"/>
          </a:p>
          <a:p>
            <a:endParaRPr lang="pl-PL" dirty="0"/>
          </a:p>
        </p:txBody>
      </p:sp>
      <p:graphicFrame>
        <p:nvGraphicFramePr>
          <p:cNvPr id="3" name="Tabela 2">
            <a:extLst>
              <a:ext uri="{FF2B5EF4-FFF2-40B4-BE49-F238E27FC236}">
                <a16:creationId xmlns:a16="http://schemas.microsoft.com/office/drawing/2014/main" id="{9440140F-EC9A-E821-3BF7-AD1B56842FDE}"/>
              </a:ext>
            </a:extLst>
          </p:cNvPr>
          <p:cNvGraphicFramePr>
            <a:graphicFrameLocks noGrp="1"/>
          </p:cNvGraphicFramePr>
          <p:nvPr>
            <p:extLst>
              <p:ext uri="{D42A27DB-BD31-4B8C-83A1-F6EECF244321}">
                <p14:modId xmlns:p14="http://schemas.microsoft.com/office/powerpoint/2010/main" val="3211010877"/>
              </p:ext>
            </p:extLst>
          </p:nvPr>
        </p:nvGraphicFramePr>
        <p:xfrm>
          <a:off x="1338577" y="1551770"/>
          <a:ext cx="9489443" cy="3108960"/>
        </p:xfrm>
        <a:graphic>
          <a:graphicData uri="http://schemas.openxmlformats.org/drawingml/2006/table">
            <a:tbl>
              <a:tblPr firstRow="1" bandRow="1">
                <a:tableStyleId>{5940675A-B579-460E-94D1-54222C63F5DA}</a:tableStyleId>
              </a:tblPr>
              <a:tblGrid>
                <a:gridCol w="2995679">
                  <a:extLst>
                    <a:ext uri="{9D8B030D-6E8A-4147-A177-3AD203B41FA5}">
                      <a16:colId xmlns:a16="http://schemas.microsoft.com/office/drawing/2014/main" val="2431534169"/>
                    </a:ext>
                  </a:extLst>
                </a:gridCol>
                <a:gridCol w="2002536">
                  <a:extLst>
                    <a:ext uri="{9D8B030D-6E8A-4147-A177-3AD203B41FA5}">
                      <a16:colId xmlns:a16="http://schemas.microsoft.com/office/drawing/2014/main" val="1502664305"/>
                    </a:ext>
                  </a:extLst>
                </a:gridCol>
                <a:gridCol w="1307592">
                  <a:extLst>
                    <a:ext uri="{9D8B030D-6E8A-4147-A177-3AD203B41FA5}">
                      <a16:colId xmlns:a16="http://schemas.microsoft.com/office/drawing/2014/main" val="2487191570"/>
                    </a:ext>
                  </a:extLst>
                </a:gridCol>
                <a:gridCol w="1865376">
                  <a:extLst>
                    <a:ext uri="{9D8B030D-6E8A-4147-A177-3AD203B41FA5}">
                      <a16:colId xmlns:a16="http://schemas.microsoft.com/office/drawing/2014/main" val="1413639061"/>
                    </a:ext>
                  </a:extLst>
                </a:gridCol>
                <a:gridCol w="1318260">
                  <a:extLst>
                    <a:ext uri="{9D8B030D-6E8A-4147-A177-3AD203B41FA5}">
                      <a16:colId xmlns:a16="http://schemas.microsoft.com/office/drawing/2014/main" val="1416192450"/>
                    </a:ext>
                  </a:extLst>
                </a:gridCol>
              </a:tblGrid>
              <a:tr h="370840">
                <a:tc rowSpan="2">
                  <a:txBody>
                    <a:bodyPr/>
                    <a:lstStyle/>
                    <a:p>
                      <a:pPr algn="ctr"/>
                      <a:r>
                        <a:rPr lang="pl-PL" b="1" dirty="0"/>
                        <a:t>Kod nowotworu</a:t>
                      </a:r>
                    </a:p>
                  </a:txBody>
                  <a:tcPr>
                    <a:solidFill>
                      <a:schemeClr val="accent6">
                        <a:lumMod val="75000"/>
                      </a:schemeClr>
                    </a:solidFill>
                  </a:tcPr>
                </a:tc>
                <a:tc gridSpan="2">
                  <a:txBody>
                    <a:bodyPr/>
                    <a:lstStyle/>
                    <a:p>
                      <a:pPr algn="ctr"/>
                      <a:r>
                        <a:rPr lang="pl-PL" b="1" dirty="0"/>
                        <a:t>Polska </a:t>
                      </a:r>
                    </a:p>
                  </a:txBody>
                  <a:tcPr>
                    <a:solidFill>
                      <a:schemeClr val="accent6">
                        <a:lumMod val="75000"/>
                      </a:schemeClr>
                    </a:solidFill>
                  </a:tcPr>
                </a:tc>
                <a:tc hMerge="1">
                  <a:txBody>
                    <a:bodyPr/>
                    <a:lstStyle/>
                    <a:p>
                      <a:endParaRPr lang="pl-PL"/>
                    </a:p>
                  </a:txBody>
                  <a:tcPr/>
                </a:tc>
                <a:tc gridSpan="2">
                  <a:txBody>
                    <a:bodyPr/>
                    <a:lstStyle/>
                    <a:p>
                      <a:pPr algn="ctr"/>
                      <a:r>
                        <a:rPr lang="pl-PL" b="1" dirty="0"/>
                        <a:t>Województwo </a:t>
                      </a:r>
                      <a:br>
                        <a:rPr lang="pl-PL" b="1" dirty="0"/>
                      </a:br>
                      <a:r>
                        <a:rPr lang="pl-PL" b="1" dirty="0"/>
                        <a:t>kujawsko-pomorskie</a:t>
                      </a:r>
                    </a:p>
                  </a:txBody>
                  <a:tcPr>
                    <a:solidFill>
                      <a:schemeClr val="accent6">
                        <a:lumMod val="75000"/>
                      </a:schemeClr>
                    </a:solidFill>
                  </a:tcPr>
                </a:tc>
                <a:tc hMerge="1">
                  <a:txBody>
                    <a:bodyPr/>
                    <a:lstStyle/>
                    <a:p>
                      <a:endParaRPr lang="pl-PL"/>
                    </a:p>
                  </a:txBody>
                  <a:tcPr/>
                </a:tc>
                <a:extLst>
                  <a:ext uri="{0D108BD9-81ED-4DB2-BD59-A6C34878D82A}">
                    <a16:rowId xmlns:a16="http://schemas.microsoft.com/office/drawing/2014/main" val="3140039534"/>
                  </a:ext>
                </a:extLst>
              </a:tr>
              <a:tr h="304462">
                <a:tc vMerge="1">
                  <a:txBody>
                    <a:bodyPr/>
                    <a:lstStyle/>
                    <a:p>
                      <a:endParaRPr lang="pl-PL" dirty="0"/>
                    </a:p>
                  </a:txBody>
                  <a:tcPr/>
                </a:tc>
                <a:tc>
                  <a:txBody>
                    <a:bodyPr/>
                    <a:lstStyle/>
                    <a:p>
                      <a:pPr algn="ctr"/>
                      <a:r>
                        <a:rPr lang="pl-PL" b="1" dirty="0"/>
                        <a:t>Liczba </a:t>
                      </a:r>
                      <a:r>
                        <a:rPr lang="pl-PL" b="1" dirty="0" err="1"/>
                        <a:t>zachorowań</a:t>
                      </a:r>
                      <a:endParaRPr lang="pl-PL" b="1" dirty="0"/>
                    </a:p>
                  </a:txBody>
                  <a:tcPr>
                    <a:solidFill>
                      <a:schemeClr val="accent6">
                        <a:lumMod val="75000"/>
                      </a:schemeClr>
                    </a:solidFill>
                  </a:tcPr>
                </a:tc>
                <a:tc>
                  <a:txBody>
                    <a:bodyPr/>
                    <a:lstStyle/>
                    <a:p>
                      <a:pPr algn="ctr"/>
                      <a:r>
                        <a:rPr lang="pl-PL" b="1" dirty="0" err="1"/>
                        <a:t>ASW</a:t>
                      </a:r>
                      <a:endParaRPr lang="pl-PL" b="1" dirty="0"/>
                    </a:p>
                  </a:txBody>
                  <a:tcPr>
                    <a:solidFill>
                      <a:schemeClr val="accent6">
                        <a:lumMod val="75000"/>
                      </a:schemeClr>
                    </a:solidFill>
                  </a:tcPr>
                </a:tc>
                <a:tc>
                  <a:txBody>
                    <a:bodyPr/>
                    <a:lstStyle/>
                    <a:p>
                      <a:pPr algn="ctr"/>
                      <a:r>
                        <a:rPr lang="pl-PL" b="1" dirty="0"/>
                        <a:t>Liczba </a:t>
                      </a:r>
                      <a:r>
                        <a:rPr lang="pl-PL" b="1" dirty="0" err="1"/>
                        <a:t>zachorowań</a:t>
                      </a:r>
                      <a:endParaRPr lang="pl-PL" b="1" dirty="0"/>
                    </a:p>
                  </a:txBody>
                  <a:tcPr>
                    <a:solidFill>
                      <a:schemeClr val="accent6">
                        <a:lumMod val="75000"/>
                      </a:schemeClr>
                    </a:solidFill>
                  </a:tcPr>
                </a:tc>
                <a:tc>
                  <a:txBody>
                    <a:bodyPr/>
                    <a:lstStyle/>
                    <a:p>
                      <a:pPr algn="ctr"/>
                      <a:r>
                        <a:rPr lang="pl-PL" b="1" dirty="0" err="1"/>
                        <a:t>ASW</a:t>
                      </a:r>
                      <a:endParaRPr lang="pl-PL" b="1" dirty="0"/>
                    </a:p>
                  </a:txBody>
                  <a:tcPr>
                    <a:solidFill>
                      <a:schemeClr val="accent6">
                        <a:lumMod val="75000"/>
                      </a:schemeClr>
                    </a:solidFill>
                  </a:tcPr>
                </a:tc>
                <a:extLst>
                  <a:ext uri="{0D108BD9-81ED-4DB2-BD59-A6C34878D82A}">
                    <a16:rowId xmlns:a16="http://schemas.microsoft.com/office/drawing/2014/main" val="156211221"/>
                  </a:ext>
                </a:extLst>
              </a:tr>
              <a:tr h="304462">
                <a:tc>
                  <a:txBody>
                    <a:bodyPr/>
                    <a:lstStyle/>
                    <a:p>
                      <a:pPr algn="ctr"/>
                      <a:r>
                        <a:rPr lang="pl-PL" b="1" dirty="0" err="1"/>
                        <a:t>C50</a:t>
                      </a:r>
                      <a:endParaRPr lang="pl-PL" b="1" dirty="0"/>
                    </a:p>
                  </a:txBody>
                  <a:tcPr>
                    <a:solidFill>
                      <a:schemeClr val="accent6">
                        <a:lumMod val="75000"/>
                      </a:schemeClr>
                    </a:solidFill>
                  </a:tcPr>
                </a:tc>
                <a:tc>
                  <a:txBody>
                    <a:bodyPr/>
                    <a:lstStyle/>
                    <a:p>
                      <a:pPr algn="ctr"/>
                      <a:r>
                        <a:rPr lang="pl-PL" b="1" dirty="0">
                          <a:solidFill>
                            <a:sysClr val="windowText" lastClr="000000"/>
                          </a:solidFill>
                        </a:rPr>
                        <a:t>21 246</a:t>
                      </a:r>
                    </a:p>
                  </a:txBody>
                  <a:tcPr>
                    <a:solidFill>
                      <a:schemeClr val="accent6">
                        <a:lumMod val="40000"/>
                        <a:lumOff val="60000"/>
                      </a:schemeClr>
                    </a:solidFill>
                  </a:tcPr>
                </a:tc>
                <a:tc>
                  <a:txBody>
                    <a:bodyPr/>
                    <a:lstStyle/>
                    <a:p>
                      <a:pPr algn="ctr"/>
                      <a:r>
                        <a:rPr lang="pl-PL" b="1" dirty="0">
                          <a:solidFill>
                            <a:sysClr val="windowText" lastClr="000000"/>
                          </a:solidFill>
                        </a:rPr>
                        <a:t>31,79</a:t>
                      </a:r>
                    </a:p>
                  </a:txBody>
                  <a:tcPr>
                    <a:solidFill>
                      <a:schemeClr val="accent6">
                        <a:lumMod val="40000"/>
                        <a:lumOff val="60000"/>
                      </a:schemeClr>
                    </a:solidFill>
                  </a:tcPr>
                </a:tc>
                <a:tc>
                  <a:txBody>
                    <a:bodyPr/>
                    <a:lstStyle/>
                    <a:p>
                      <a:pPr algn="ctr"/>
                      <a:r>
                        <a:rPr lang="pl-PL" b="1" dirty="0">
                          <a:solidFill>
                            <a:sysClr val="windowText" lastClr="000000"/>
                          </a:solidFill>
                        </a:rPr>
                        <a:t>1 271 (2 m-ce)</a:t>
                      </a:r>
                    </a:p>
                  </a:txBody>
                  <a:tcPr>
                    <a:solidFill>
                      <a:schemeClr val="accent6">
                        <a:lumMod val="40000"/>
                        <a:lumOff val="60000"/>
                      </a:schemeClr>
                    </a:solidFill>
                  </a:tcPr>
                </a:tc>
                <a:tc>
                  <a:txBody>
                    <a:bodyPr/>
                    <a:lstStyle/>
                    <a:p>
                      <a:pPr algn="ctr"/>
                      <a:r>
                        <a:rPr lang="pl-PL" b="1" dirty="0">
                          <a:solidFill>
                            <a:sysClr val="windowText" lastClr="000000"/>
                          </a:solidFill>
                        </a:rPr>
                        <a:t>36,36</a:t>
                      </a:r>
                    </a:p>
                  </a:txBody>
                  <a:tcPr>
                    <a:solidFill>
                      <a:schemeClr val="accent6">
                        <a:lumMod val="40000"/>
                        <a:lumOff val="60000"/>
                      </a:schemeClr>
                    </a:solidFill>
                  </a:tcPr>
                </a:tc>
                <a:extLst>
                  <a:ext uri="{0D108BD9-81ED-4DB2-BD59-A6C34878D82A}">
                    <a16:rowId xmlns:a16="http://schemas.microsoft.com/office/drawing/2014/main" val="2024078128"/>
                  </a:ext>
                </a:extLst>
              </a:tr>
              <a:tr h="304462">
                <a:tc>
                  <a:txBody>
                    <a:bodyPr/>
                    <a:lstStyle/>
                    <a:p>
                      <a:pPr algn="ctr"/>
                      <a:r>
                        <a:rPr lang="pl-PL" b="1" dirty="0" err="1"/>
                        <a:t>C34</a:t>
                      </a:r>
                      <a:endParaRPr lang="pl-PL" b="1" dirty="0"/>
                    </a:p>
                  </a:txBody>
                  <a:tcPr>
                    <a:solidFill>
                      <a:schemeClr val="accent6">
                        <a:lumMod val="75000"/>
                      </a:schemeClr>
                    </a:solidFill>
                  </a:tcPr>
                </a:tc>
                <a:tc>
                  <a:txBody>
                    <a:bodyPr/>
                    <a:lstStyle/>
                    <a:p>
                      <a:pPr algn="ctr"/>
                      <a:r>
                        <a:rPr lang="pl-PL" b="1" dirty="0">
                          <a:solidFill>
                            <a:sysClr val="windowText" lastClr="000000"/>
                          </a:solidFill>
                        </a:rPr>
                        <a:t>20 572</a:t>
                      </a:r>
                    </a:p>
                  </a:txBody>
                  <a:tcPr>
                    <a:solidFill>
                      <a:schemeClr val="accent6">
                        <a:lumMod val="40000"/>
                        <a:lumOff val="60000"/>
                      </a:schemeClr>
                    </a:solidFill>
                  </a:tcPr>
                </a:tc>
                <a:tc>
                  <a:txBody>
                    <a:bodyPr/>
                    <a:lstStyle/>
                    <a:p>
                      <a:pPr algn="ctr"/>
                      <a:r>
                        <a:rPr lang="pl-PL" b="1" dirty="0">
                          <a:solidFill>
                            <a:sysClr val="windowText" lastClr="000000"/>
                          </a:solidFill>
                        </a:rPr>
                        <a:t>25,02</a:t>
                      </a:r>
                    </a:p>
                  </a:txBody>
                  <a:tcPr>
                    <a:solidFill>
                      <a:schemeClr val="accent6">
                        <a:lumMod val="40000"/>
                        <a:lumOff val="60000"/>
                      </a:schemeClr>
                    </a:solidFill>
                  </a:tcPr>
                </a:tc>
                <a:tc>
                  <a:txBody>
                    <a:bodyPr/>
                    <a:lstStyle/>
                    <a:p>
                      <a:pPr algn="ctr"/>
                      <a:r>
                        <a:rPr lang="pl-PL" b="1" dirty="0">
                          <a:solidFill>
                            <a:sysClr val="windowText" lastClr="000000"/>
                          </a:solidFill>
                        </a:rPr>
                        <a:t>1 553 (1 m-ce)</a:t>
                      </a:r>
                    </a:p>
                  </a:txBody>
                  <a:tcPr>
                    <a:solidFill>
                      <a:schemeClr val="accent6">
                        <a:lumMod val="40000"/>
                        <a:lumOff val="60000"/>
                      </a:schemeClr>
                    </a:solidFill>
                  </a:tcPr>
                </a:tc>
                <a:tc>
                  <a:txBody>
                    <a:bodyPr/>
                    <a:lstStyle/>
                    <a:p>
                      <a:pPr algn="ctr"/>
                      <a:r>
                        <a:rPr lang="pl-PL" b="1" dirty="0">
                          <a:solidFill>
                            <a:sysClr val="windowText" lastClr="000000"/>
                          </a:solidFill>
                        </a:rPr>
                        <a:t>35,44</a:t>
                      </a:r>
                    </a:p>
                  </a:txBody>
                  <a:tcPr>
                    <a:solidFill>
                      <a:schemeClr val="accent6">
                        <a:lumMod val="40000"/>
                        <a:lumOff val="60000"/>
                      </a:schemeClr>
                    </a:solidFill>
                  </a:tcPr>
                </a:tc>
                <a:extLst>
                  <a:ext uri="{0D108BD9-81ED-4DB2-BD59-A6C34878D82A}">
                    <a16:rowId xmlns:a16="http://schemas.microsoft.com/office/drawing/2014/main" val="2753245061"/>
                  </a:ext>
                </a:extLst>
              </a:tr>
              <a:tr h="304462">
                <a:tc>
                  <a:txBody>
                    <a:bodyPr/>
                    <a:lstStyle/>
                    <a:p>
                      <a:pPr algn="ctr"/>
                      <a:r>
                        <a:rPr lang="pl-PL" b="1" dirty="0" err="1"/>
                        <a:t>C61</a:t>
                      </a:r>
                      <a:endParaRPr lang="pl-PL" b="1" dirty="0"/>
                    </a:p>
                  </a:txBody>
                  <a:tcPr>
                    <a:solidFill>
                      <a:schemeClr val="accent6">
                        <a:lumMod val="75000"/>
                      </a:schemeClr>
                    </a:solidFill>
                  </a:tcPr>
                </a:tc>
                <a:tc>
                  <a:txBody>
                    <a:bodyPr/>
                    <a:lstStyle/>
                    <a:p>
                      <a:pPr algn="ctr"/>
                      <a:r>
                        <a:rPr lang="pl-PL" b="1" dirty="0">
                          <a:solidFill>
                            <a:sysClr val="windowText" lastClr="000000"/>
                          </a:solidFill>
                        </a:rPr>
                        <a:t>17 832</a:t>
                      </a:r>
                    </a:p>
                  </a:txBody>
                  <a:tcPr>
                    <a:solidFill>
                      <a:schemeClr val="accent6">
                        <a:lumMod val="40000"/>
                        <a:lumOff val="60000"/>
                      </a:schemeClr>
                    </a:solidFill>
                  </a:tcPr>
                </a:tc>
                <a:tc>
                  <a:txBody>
                    <a:bodyPr/>
                    <a:lstStyle/>
                    <a:p>
                      <a:pPr algn="ctr"/>
                      <a:r>
                        <a:rPr lang="pl-PL" b="1" dirty="0">
                          <a:solidFill>
                            <a:sysClr val="windowText" lastClr="000000"/>
                          </a:solidFill>
                        </a:rPr>
                        <a:t>20,84</a:t>
                      </a:r>
                    </a:p>
                  </a:txBody>
                  <a:tcPr>
                    <a:solidFill>
                      <a:schemeClr val="accent6">
                        <a:lumMod val="40000"/>
                        <a:lumOff val="60000"/>
                      </a:schemeClr>
                    </a:solidFill>
                  </a:tcPr>
                </a:tc>
                <a:tc>
                  <a:txBody>
                    <a:bodyPr/>
                    <a:lstStyle/>
                    <a:p>
                      <a:pPr algn="ctr"/>
                      <a:r>
                        <a:rPr lang="pl-PL" b="1" dirty="0">
                          <a:solidFill>
                            <a:sysClr val="windowText" lastClr="000000"/>
                          </a:solidFill>
                        </a:rPr>
                        <a:t>994 (3 m-ce)</a:t>
                      </a:r>
                    </a:p>
                  </a:txBody>
                  <a:tcPr>
                    <a:solidFill>
                      <a:schemeClr val="accent6">
                        <a:lumMod val="40000"/>
                        <a:lumOff val="60000"/>
                      </a:schemeClr>
                    </a:solidFill>
                  </a:tcPr>
                </a:tc>
                <a:tc>
                  <a:txBody>
                    <a:bodyPr/>
                    <a:lstStyle/>
                    <a:p>
                      <a:pPr algn="ctr"/>
                      <a:r>
                        <a:rPr lang="pl-PL" b="1" dirty="0">
                          <a:solidFill>
                            <a:sysClr val="windowText" lastClr="000000"/>
                          </a:solidFill>
                        </a:rPr>
                        <a:t>21,74</a:t>
                      </a:r>
                    </a:p>
                  </a:txBody>
                  <a:tcPr>
                    <a:solidFill>
                      <a:schemeClr val="accent6">
                        <a:lumMod val="40000"/>
                        <a:lumOff val="60000"/>
                      </a:schemeClr>
                    </a:solidFill>
                  </a:tcPr>
                </a:tc>
                <a:extLst>
                  <a:ext uri="{0D108BD9-81ED-4DB2-BD59-A6C34878D82A}">
                    <a16:rowId xmlns:a16="http://schemas.microsoft.com/office/drawing/2014/main" val="2780271298"/>
                  </a:ext>
                </a:extLst>
              </a:tr>
              <a:tr h="316316">
                <a:tc>
                  <a:txBody>
                    <a:bodyPr/>
                    <a:lstStyle/>
                    <a:p>
                      <a:pPr algn="ctr"/>
                      <a:r>
                        <a:rPr lang="pl-PL" b="1" dirty="0" err="1"/>
                        <a:t>C44</a:t>
                      </a:r>
                      <a:endParaRPr lang="pl-PL" b="1" dirty="0"/>
                    </a:p>
                  </a:txBody>
                  <a:tcPr>
                    <a:solidFill>
                      <a:schemeClr val="accent6">
                        <a:lumMod val="75000"/>
                      </a:schemeClr>
                    </a:solidFill>
                  </a:tcPr>
                </a:tc>
                <a:tc>
                  <a:txBody>
                    <a:bodyPr/>
                    <a:lstStyle/>
                    <a:p>
                      <a:pPr algn="ctr"/>
                      <a:r>
                        <a:rPr lang="pl-PL" b="1" dirty="0">
                          <a:solidFill>
                            <a:sysClr val="windowText" lastClr="000000"/>
                          </a:solidFill>
                        </a:rPr>
                        <a:t>13 540</a:t>
                      </a:r>
                    </a:p>
                  </a:txBody>
                  <a:tcPr>
                    <a:solidFill>
                      <a:schemeClr val="accent6">
                        <a:lumMod val="40000"/>
                        <a:lumOff val="60000"/>
                      </a:schemeClr>
                    </a:solidFill>
                  </a:tcPr>
                </a:tc>
                <a:tc>
                  <a:txBody>
                    <a:bodyPr/>
                    <a:lstStyle/>
                    <a:p>
                      <a:pPr algn="ctr"/>
                      <a:r>
                        <a:rPr lang="pl-PL" b="1" dirty="0">
                          <a:solidFill>
                            <a:sysClr val="windowText" lastClr="000000"/>
                          </a:solidFill>
                        </a:rPr>
                        <a:t>14,91</a:t>
                      </a:r>
                    </a:p>
                  </a:txBody>
                  <a:tcPr>
                    <a:solidFill>
                      <a:schemeClr val="accent6">
                        <a:lumMod val="40000"/>
                        <a:lumOff val="60000"/>
                      </a:schemeClr>
                    </a:solidFill>
                  </a:tcPr>
                </a:tc>
                <a:tc>
                  <a:txBody>
                    <a:bodyPr/>
                    <a:lstStyle/>
                    <a:p>
                      <a:pPr algn="ctr"/>
                      <a:r>
                        <a:rPr lang="pl-PL" b="1" dirty="0">
                          <a:solidFill>
                            <a:sysClr val="windowText" lastClr="000000"/>
                          </a:solidFill>
                        </a:rPr>
                        <a:t>906 4</a:t>
                      </a:r>
                    </a:p>
                  </a:txBody>
                  <a:tcPr>
                    <a:solidFill>
                      <a:schemeClr val="accent6">
                        <a:lumMod val="40000"/>
                        <a:lumOff val="60000"/>
                      </a:schemeClr>
                    </a:solidFill>
                  </a:tcPr>
                </a:tc>
                <a:tc>
                  <a:txBody>
                    <a:bodyPr/>
                    <a:lstStyle/>
                    <a:p>
                      <a:pPr algn="ctr"/>
                      <a:r>
                        <a:rPr lang="pl-PL" b="1" dirty="0">
                          <a:solidFill>
                            <a:sysClr val="windowText" lastClr="000000"/>
                          </a:solidFill>
                        </a:rPr>
                        <a:t>19,09</a:t>
                      </a:r>
                    </a:p>
                  </a:txBody>
                  <a:tcPr>
                    <a:solidFill>
                      <a:schemeClr val="accent6">
                        <a:lumMod val="40000"/>
                        <a:lumOff val="60000"/>
                      </a:schemeClr>
                    </a:solidFill>
                  </a:tcPr>
                </a:tc>
                <a:extLst>
                  <a:ext uri="{0D108BD9-81ED-4DB2-BD59-A6C34878D82A}">
                    <a16:rowId xmlns:a16="http://schemas.microsoft.com/office/drawing/2014/main" val="4054399598"/>
                  </a:ext>
                </a:extLst>
              </a:tr>
              <a:tr h="304462">
                <a:tc>
                  <a:txBody>
                    <a:bodyPr/>
                    <a:lstStyle/>
                    <a:p>
                      <a:pPr algn="ctr"/>
                      <a:r>
                        <a:rPr lang="pl-PL" b="1" dirty="0" err="1"/>
                        <a:t>C18</a:t>
                      </a:r>
                      <a:endParaRPr lang="pl-PL" b="1" dirty="0"/>
                    </a:p>
                  </a:txBody>
                  <a:tcPr>
                    <a:solidFill>
                      <a:schemeClr val="accent6">
                        <a:lumMod val="75000"/>
                      </a:schemeClr>
                    </a:solidFill>
                  </a:tcPr>
                </a:tc>
                <a:tc>
                  <a:txBody>
                    <a:bodyPr/>
                    <a:lstStyle/>
                    <a:p>
                      <a:pPr algn="ctr"/>
                      <a:r>
                        <a:rPr lang="pl-PL" b="1" dirty="0">
                          <a:solidFill>
                            <a:sysClr val="windowText" lastClr="000000"/>
                          </a:solidFill>
                        </a:rPr>
                        <a:t>10 597</a:t>
                      </a:r>
                    </a:p>
                  </a:txBody>
                  <a:tcPr>
                    <a:solidFill>
                      <a:schemeClr val="accent6">
                        <a:lumMod val="40000"/>
                        <a:lumOff val="60000"/>
                      </a:schemeClr>
                    </a:solidFill>
                  </a:tcPr>
                </a:tc>
                <a:tc>
                  <a:txBody>
                    <a:bodyPr/>
                    <a:lstStyle/>
                    <a:p>
                      <a:pPr algn="ctr"/>
                      <a:r>
                        <a:rPr lang="pl-PL" b="1" dirty="0">
                          <a:solidFill>
                            <a:sysClr val="windowText" lastClr="000000"/>
                          </a:solidFill>
                        </a:rPr>
                        <a:t>12,77</a:t>
                      </a:r>
                    </a:p>
                  </a:txBody>
                  <a:tcPr>
                    <a:solidFill>
                      <a:schemeClr val="accent6">
                        <a:lumMod val="40000"/>
                        <a:lumOff val="60000"/>
                      </a:schemeClr>
                    </a:solidFill>
                  </a:tcPr>
                </a:tc>
                <a:tc>
                  <a:txBody>
                    <a:bodyPr/>
                    <a:lstStyle/>
                    <a:p>
                      <a:pPr algn="ctr"/>
                      <a:r>
                        <a:rPr lang="pl-PL" b="1" dirty="0">
                          <a:solidFill>
                            <a:sysClr val="windowText" lastClr="000000"/>
                          </a:solidFill>
                        </a:rPr>
                        <a:t>607</a:t>
                      </a:r>
                    </a:p>
                  </a:txBody>
                  <a:tcPr>
                    <a:solidFill>
                      <a:schemeClr val="accent6">
                        <a:lumMod val="40000"/>
                        <a:lumOff val="60000"/>
                      </a:schemeClr>
                    </a:solidFill>
                  </a:tcPr>
                </a:tc>
                <a:tc>
                  <a:txBody>
                    <a:bodyPr/>
                    <a:lstStyle/>
                    <a:p>
                      <a:pPr algn="ctr"/>
                      <a:r>
                        <a:rPr lang="pl-PL" b="1" dirty="0">
                          <a:solidFill>
                            <a:sysClr val="windowText" lastClr="000000"/>
                          </a:solidFill>
                        </a:rPr>
                        <a:t>13,89</a:t>
                      </a:r>
                    </a:p>
                  </a:txBody>
                  <a:tcPr>
                    <a:solidFill>
                      <a:schemeClr val="accent6">
                        <a:lumMod val="40000"/>
                        <a:lumOff val="60000"/>
                      </a:schemeClr>
                    </a:solidFill>
                  </a:tcPr>
                </a:tc>
                <a:extLst>
                  <a:ext uri="{0D108BD9-81ED-4DB2-BD59-A6C34878D82A}">
                    <a16:rowId xmlns:a16="http://schemas.microsoft.com/office/drawing/2014/main" val="691409129"/>
                  </a:ext>
                </a:extLst>
              </a:tr>
            </a:tbl>
          </a:graphicData>
        </a:graphic>
      </p:graphicFrame>
    </p:spTree>
    <p:extLst>
      <p:ext uri="{BB962C8B-B14F-4D97-AF65-F5344CB8AC3E}">
        <p14:creationId xmlns:p14="http://schemas.microsoft.com/office/powerpoint/2010/main" val="31372882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A7CDB20D-964C-6222-51A5-CDFFA670848D}"/>
              </a:ext>
            </a:extLst>
          </p:cNvPr>
          <p:cNvSpPr txBox="1"/>
          <p:nvPr/>
        </p:nvSpPr>
        <p:spPr>
          <a:xfrm>
            <a:off x="1300734" y="693158"/>
            <a:ext cx="9790938" cy="3671005"/>
          </a:xfrm>
          <a:prstGeom prst="rect">
            <a:avLst/>
          </a:prstGeom>
          <a:noFill/>
        </p:spPr>
        <p:txBody>
          <a:bodyPr wrap="square">
            <a:spAutoFit/>
          </a:bodyPr>
          <a:lstStyle/>
          <a:p>
            <a:pPr algn="ctr">
              <a:lnSpc>
                <a:spcPct val="200000"/>
              </a:lnSpc>
            </a:pPr>
            <a:r>
              <a:rPr lang="pl-PL" sz="2400" dirty="0"/>
              <a:t>Więcej informacji na temat </a:t>
            </a:r>
            <a:r>
              <a:rPr lang="pl-PL" sz="2400" dirty="0" err="1"/>
              <a:t>zachorowań</a:t>
            </a:r>
            <a:r>
              <a:rPr lang="pl-PL" sz="2400" dirty="0"/>
              <a:t> i zgonów na nowotwory złośliwe w województwie kujawsko pomorskim można znaleźć na stronie internetowej Centrum Onkologii w zakładce Rejestr Nowotworów. </a:t>
            </a:r>
            <a:r>
              <a:rPr lang="pl-PL" sz="2400" b="1" dirty="0"/>
              <a:t>Link do strony</a:t>
            </a:r>
            <a:r>
              <a:rPr lang="pl-PL" sz="2400" dirty="0"/>
              <a:t>: https://co.bydgoszcz.pl/profilaktyka/rejestr-nowotworow/</a:t>
            </a:r>
          </a:p>
        </p:txBody>
      </p:sp>
    </p:spTree>
    <p:extLst>
      <p:ext uri="{BB962C8B-B14F-4D97-AF65-F5344CB8AC3E}">
        <p14:creationId xmlns:p14="http://schemas.microsoft.com/office/powerpoint/2010/main" val="3635576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2242999-E61E-1EBC-86FE-A24ED478A6A6}"/>
              </a:ext>
            </a:extLst>
          </p:cNvPr>
          <p:cNvSpPr>
            <a:spLocks noGrp="1"/>
          </p:cNvSpPr>
          <p:nvPr>
            <p:ph type="title"/>
          </p:nvPr>
        </p:nvSpPr>
        <p:spPr>
          <a:xfrm>
            <a:off x="1598796" y="431538"/>
            <a:ext cx="7958331" cy="1077229"/>
          </a:xfrm>
        </p:spPr>
        <p:txBody>
          <a:bodyPr>
            <a:normAutofit fontScale="90000"/>
          </a:bodyPr>
          <a:lstStyle/>
          <a:p>
            <a:pPr algn="l"/>
            <a:r>
              <a:rPr lang="pl-PL" dirty="0"/>
              <a:t>Czynniki zwiększające ryzyko zachorowania na raka piersi:</a:t>
            </a:r>
          </a:p>
        </p:txBody>
      </p:sp>
      <p:sp>
        <p:nvSpPr>
          <p:cNvPr id="3" name="Symbol zastępczy zawartości 2">
            <a:extLst>
              <a:ext uri="{FF2B5EF4-FFF2-40B4-BE49-F238E27FC236}">
                <a16:creationId xmlns:a16="http://schemas.microsoft.com/office/drawing/2014/main" id="{340CF5AD-1B0E-6070-6D3A-2CC7C9FD77E3}"/>
              </a:ext>
            </a:extLst>
          </p:cNvPr>
          <p:cNvSpPr>
            <a:spLocks noGrp="1"/>
          </p:cNvSpPr>
          <p:nvPr>
            <p:ph idx="1"/>
          </p:nvPr>
        </p:nvSpPr>
        <p:spPr>
          <a:xfrm>
            <a:off x="2611808" y="2025445"/>
            <a:ext cx="7958331" cy="4221144"/>
          </a:xfrm>
        </p:spPr>
        <p:txBody>
          <a:bodyPr>
            <a:normAutofit fontScale="92500" lnSpcReduction="10000"/>
          </a:bodyPr>
          <a:lstStyle/>
          <a:p>
            <a:pPr algn="just">
              <a:buFont typeface="Arial" panose="020B0604020202020204" pitchFamily="34" charset="0"/>
              <a:buChar char="•"/>
            </a:pPr>
            <a:r>
              <a:rPr lang="pl-PL" dirty="0">
                <a:effectLst/>
              </a:rPr>
              <a:t>wiek powyżej 50. roku życia,</a:t>
            </a:r>
          </a:p>
          <a:p>
            <a:pPr algn="just">
              <a:buFont typeface="Arial" panose="020B0604020202020204" pitchFamily="34" charset="0"/>
              <a:buChar char="•"/>
            </a:pPr>
            <a:r>
              <a:rPr lang="pl-PL" dirty="0">
                <a:effectLst/>
              </a:rPr>
              <a:t>obciążenie genetyczne - około 10% przypadków raka jest wynikiem odziedziczonej skłonności lub mutacji, np. w genach BRCA1 i BRCA2, </a:t>
            </a:r>
          </a:p>
          <a:p>
            <a:pPr algn="just">
              <a:buFont typeface="Arial" panose="020B0604020202020204" pitchFamily="34" charset="0"/>
              <a:buChar char="•"/>
            </a:pPr>
            <a:r>
              <a:rPr lang="pl-PL" dirty="0">
                <a:effectLst/>
              </a:rPr>
              <a:t>wczesne rozpoczęcie okresu pokwitania (pierwsza miesiączka przed 12. rokiem życia) oraz późna menopauza (po 55. roku życia),</a:t>
            </a:r>
          </a:p>
          <a:p>
            <a:pPr algn="just">
              <a:buFont typeface="Arial" panose="020B0604020202020204" pitchFamily="34" charset="0"/>
              <a:buChar char="•"/>
            </a:pPr>
            <a:r>
              <a:rPr lang="pl-PL" dirty="0">
                <a:effectLst/>
              </a:rPr>
              <a:t>późna ciąża (urodzenie dziecka po 30. roku życia) lub brak potomstwa (każda ciąża oraz laktacja zmniejszają ryzyko zachorowania),</a:t>
            </a:r>
          </a:p>
          <a:p>
            <a:pPr algn="just">
              <a:buFont typeface="Arial" panose="020B0604020202020204" pitchFamily="34" charset="0"/>
              <a:buChar char="•"/>
            </a:pPr>
            <a:r>
              <a:rPr lang="pl-PL" dirty="0">
                <a:effectLst/>
              </a:rPr>
              <a:t>dieta bogata w tłuszcze nasycone, </a:t>
            </a:r>
          </a:p>
          <a:p>
            <a:pPr algn="just">
              <a:buFont typeface="Arial" panose="020B0604020202020204" pitchFamily="34" charset="0"/>
              <a:buChar char="•"/>
            </a:pPr>
            <a:r>
              <a:rPr lang="pl-PL" dirty="0">
                <a:effectLst/>
              </a:rPr>
              <a:t>otyłość,</a:t>
            </a:r>
          </a:p>
          <a:p>
            <a:pPr algn="just">
              <a:buFont typeface="Arial" panose="020B0604020202020204" pitchFamily="34" charset="0"/>
              <a:buChar char="•"/>
            </a:pPr>
            <a:r>
              <a:rPr lang="pl-PL" dirty="0">
                <a:effectLst/>
              </a:rPr>
              <a:t>stosowanie hormonalnych środków antykoncepcyjnych oraz hormonalnej terapii zastępczej,</a:t>
            </a:r>
            <a:br>
              <a:rPr lang="pl-PL" dirty="0">
                <a:effectLst/>
              </a:rPr>
            </a:br>
            <a:r>
              <a:rPr lang="pl-PL" dirty="0">
                <a:effectLst/>
              </a:rPr>
              <a:t>nadużywanie alkoholu (nawet niewielkie ilości spożywane regularnie zwiększają ryzyko rozwoju raka piersi i innych nowotworów).</a:t>
            </a:r>
          </a:p>
          <a:p>
            <a:endParaRPr lang="pl-PL" dirty="0"/>
          </a:p>
        </p:txBody>
      </p:sp>
    </p:spTree>
    <p:extLst>
      <p:ext uri="{BB962C8B-B14F-4D97-AF65-F5344CB8AC3E}">
        <p14:creationId xmlns:p14="http://schemas.microsoft.com/office/powerpoint/2010/main" val="883757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743D1B-DFA8-1348-022B-5CD60CA40C9F}"/>
              </a:ext>
            </a:extLst>
          </p:cNvPr>
          <p:cNvSpPr>
            <a:spLocks noGrp="1"/>
          </p:cNvSpPr>
          <p:nvPr>
            <p:ph type="title"/>
          </p:nvPr>
        </p:nvSpPr>
        <p:spPr>
          <a:xfrm>
            <a:off x="723900" y="753035"/>
            <a:ext cx="4359088" cy="2675965"/>
          </a:xfrm>
        </p:spPr>
        <p:style>
          <a:lnRef idx="1">
            <a:schemeClr val="accent2"/>
          </a:lnRef>
          <a:fillRef idx="2">
            <a:schemeClr val="accent2"/>
          </a:fillRef>
          <a:effectRef idx="1">
            <a:schemeClr val="accent2"/>
          </a:effectRef>
          <a:fontRef idx="minor">
            <a:schemeClr val="dk1"/>
          </a:fontRef>
        </p:style>
        <p:txBody>
          <a:bodyPr>
            <a:noAutofit/>
          </a:bodyPr>
          <a:lstStyle/>
          <a:p>
            <a:pPr algn="ctr"/>
            <a:br>
              <a:rPr lang="pl-PL" sz="2000" b="1" dirty="0"/>
            </a:br>
            <a:br>
              <a:rPr lang="pl-PL" sz="2000" b="1" dirty="0"/>
            </a:br>
            <a:r>
              <a:rPr lang="pl-PL" sz="2000" b="1" dirty="0"/>
              <a:t>Europejski Kodeks Walki z Rakiem, składający się z 12 zaleceń powstał z inicjatywy   Komisji Europejskiej i ma na celu edukację społeczeństwa na temat działań, które warto podjąć, aby zminimalizować ryzyko zachorowania na chorobę nowotworową.</a:t>
            </a:r>
            <a:br>
              <a:rPr lang="pl-PL" sz="2000" b="1" dirty="0"/>
            </a:br>
            <a:endParaRPr lang="pl-PL" sz="2000" b="1" dirty="0"/>
          </a:p>
        </p:txBody>
      </p:sp>
      <p:sp>
        <p:nvSpPr>
          <p:cNvPr id="3" name="Symbol zastępczy zawartości 2">
            <a:extLst>
              <a:ext uri="{FF2B5EF4-FFF2-40B4-BE49-F238E27FC236}">
                <a16:creationId xmlns:a16="http://schemas.microsoft.com/office/drawing/2014/main" id="{C9E8FC0C-186A-0F11-F3CC-071D5FC06FD7}"/>
              </a:ext>
            </a:extLst>
          </p:cNvPr>
          <p:cNvSpPr>
            <a:spLocks noGrp="1"/>
          </p:cNvSpPr>
          <p:nvPr>
            <p:ph type="body" sz="half" idx="2"/>
          </p:nvPr>
        </p:nvSpPr>
        <p:spPr>
          <a:xfrm>
            <a:off x="6470277" y="866179"/>
            <a:ext cx="5282452" cy="5391186"/>
          </a:xfrm>
        </p:spPr>
        <p:txBody>
          <a:bodyPr>
            <a:normAutofit/>
          </a:bodyPr>
          <a:lstStyle/>
          <a:p>
            <a:pPr marL="0" indent="0">
              <a:buNone/>
            </a:pPr>
            <a:r>
              <a:rPr lang="pl-PL" b="1" dirty="0"/>
              <a:t>1.</a:t>
            </a:r>
            <a:r>
              <a:rPr lang="pl-PL" dirty="0"/>
              <a:t> Nie pal.</a:t>
            </a:r>
            <a:br>
              <a:rPr lang="pl-PL" dirty="0"/>
            </a:br>
            <a:r>
              <a:rPr lang="pl-PL" b="1" dirty="0"/>
              <a:t>2.</a:t>
            </a:r>
            <a:r>
              <a:rPr lang="pl-PL" dirty="0"/>
              <a:t> Stwórz w domu środowisko wolne od tytoniu.</a:t>
            </a:r>
            <a:br>
              <a:rPr lang="pl-PL" dirty="0"/>
            </a:br>
            <a:r>
              <a:rPr lang="pl-PL" b="1" dirty="0"/>
              <a:t>3. </a:t>
            </a:r>
            <a:r>
              <a:rPr lang="pl-PL" dirty="0"/>
              <a:t>Utrzymuj prawidłową masę ciała.</a:t>
            </a:r>
            <a:br>
              <a:rPr lang="pl-PL" dirty="0"/>
            </a:br>
            <a:r>
              <a:rPr lang="pl-PL" b="1" dirty="0"/>
              <a:t>4.</a:t>
            </a:r>
            <a:r>
              <a:rPr lang="pl-PL" dirty="0"/>
              <a:t> Bądź aktywny fizycznie w codziennym życiu.</a:t>
            </a:r>
            <a:br>
              <a:rPr lang="pl-PL" dirty="0"/>
            </a:br>
            <a:r>
              <a:rPr lang="pl-PL" b="1" dirty="0"/>
              <a:t>5. </a:t>
            </a:r>
            <a:r>
              <a:rPr lang="pl-PL" dirty="0"/>
              <a:t>Przestrzegaj zaleceń zdrowego żywienia.</a:t>
            </a:r>
            <a:br>
              <a:rPr lang="pl-PL" dirty="0"/>
            </a:br>
            <a:r>
              <a:rPr lang="pl-PL" b="1" dirty="0"/>
              <a:t>6.</a:t>
            </a:r>
            <a:r>
              <a:rPr lang="pl-PL" dirty="0"/>
              <a:t> Jeśli pijesz alkohol, ogranicz jego spożycie.</a:t>
            </a:r>
            <a:br>
              <a:rPr lang="pl-PL" dirty="0"/>
            </a:br>
            <a:r>
              <a:rPr lang="pl-PL" b="1" dirty="0"/>
              <a:t>7.</a:t>
            </a:r>
            <a:r>
              <a:rPr lang="pl-PL" dirty="0"/>
              <a:t> Unikaj nadmiernej ekspozycji na promienie słoneczne.</a:t>
            </a:r>
            <a:br>
              <a:rPr lang="pl-PL" dirty="0"/>
            </a:br>
            <a:r>
              <a:rPr lang="pl-PL" b="1" dirty="0"/>
              <a:t>8.</a:t>
            </a:r>
            <a:r>
              <a:rPr lang="pl-PL" dirty="0"/>
              <a:t> Chroń się przed działaniem substancji </a:t>
            </a:r>
            <a:r>
              <a:rPr lang="pl-PL" dirty="0" err="1"/>
              <a:t>rakotwóczych</a:t>
            </a:r>
            <a:r>
              <a:rPr lang="pl-PL" dirty="0"/>
              <a:t> w miejscu pracy.</a:t>
            </a:r>
            <a:br>
              <a:rPr lang="pl-PL" dirty="0"/>
            </a:br>
            <a:r>
              <a:rPr lang="pl-PL" b="1" dirty="0"/>
              <a:t>9.</a:t>
            </a:r>
            <a:r>
              <a:rPr lang="pl-PL" dirty="0"/>
              <a:t> Sprawdź, czy w domu jesteś narażony na naturalne promieniowanie spowodowane wysokim stężeniem radonu.</a:t>
            </a:r>
            <a:br>
              <a:rPr lang="pl-PL" dirty="0"/>
            </a:br>
            <a:r>
              <a:rPr lang="pl-PL" b="1" dirty="0"/>
              <a:t>10.</a:t>
            </a:r>
            <a:r>
              <a:rPr lang="pl-PL" dirty="0"/>
              <a:t> </a:t>
            </a:r>
            <a:r>
              <a:rPr lang="pl-PL" dirty="0">
                <a:effectLst/>
              </a:rPr>
              <a:t>Jeśli możesz, karm swoje dziecko piersią; hormonalna terapia zastępcza zwiększa ryzyko rozwoju niektórych nowotworów. Ogranicz jej stosowanie.</a:t>
            </a:r>
            <a:br>
              <a:rPr lang="pl-PL" dirty="0">
                <a:effectLst/>
              </a:rPr>
            </a:br>
            <a:r>
              <a:rPr lang="pl-PL" b="1" dirty="0"/>
              <a:t>11.</a:t>
            </a:r>
            <a:r>
              <a:rPr lang="pl-PL" dirty="0"/>
              <a:t> Zadbaj, aby Twoje dzieci poddano szczepieniom ochronnym.</a:t>
            </a:r>
            <a:br>
              <a:rPr lang="pl-PL" dirty="0"/>
            </a:br>
            <a:r>
              <a:rPr lang="pl-PL" b="1" dirty="0"/>
              <a:t>12.</a:t>
            </a:r>
            <a:r>
              <a:rPr lang="pl-PL" dirty="0"/>
              <a:t> Bierz udział w programach badań przesiewowych.</a:t>
            </a:r>
          </a:p>
        </p:txBody>
      </p:sp>
      <p:sp>
        <p:nvSpPr>
          <p:cNvPr id="11" name="pole tekstowe 10">
            <a:extLst>
              <a:ext uri="{FF2B5EF4-FFF2-40B4-BE49-F238E27FC236}">
                <a16:creationId xmlns:a16="http://schemas.microsoft.com/office/drawing/2014/main" id="{204F4F88-C8E4-30AB-CF1E-41299BA7CE40}"/>
              </a:ext>
            </a:extLst>
          </p:cNvPr>
          <p:cNvSpPr txBox="1"/>
          <p:nvPr/>
        </p:nvSpPr>
        <p:spPr>
          <a:xfrm>
            <a:off x="457198" y="4096872"/>
            <a:ext cx="4625790" cy="1877437"/>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pl-PL" sz="2000" dirty="0"/>
              <a:t>Więcej szczegółów na temat poszczególnych wytycznych Europejskiego Kodeksu Walki z Rakiem można znaleźć na stronie </a:t>
            </a:r>
            <a:r>
              <a:rPr lang="pl-PL" sz="2000" dirty="0">
                <a:hlinkClick r:id="rId2"/>
              </a:rPr>
              <a:t>https://cancer-code-europe.iarc.fr/index.php/pl/</a:t>
            </a:r>
            <a:endParaRPr lang="pl-PL" sz="2000" dirty="0"/>
          </a:p>
          <a:p>
            <a:pPr algn="ctr"/>
            <a:endParaRPr lang="pl-PL" sz="1400" dirty="0"/>
          </a:p>
        </p:txBody>
      </p:sp>
    </p:spTree>
    <p:extLst>
      <p:ext uri="{BB962C8B-B14F-4D97-AF65-F5344CB8AC3E}">
        <p14:creationId xmlns:p14="http://schemas.microsoft.com/office/powerpoint/2010/main" val="3077662615"/>
      </p:ext>
    </p:extLst>
  </p:cSld>
  <p:clrMapOvr>
    <a:masterClrMapping/>
  </p:clrMapOvr>
</p:sld>
</file>

<file path=ppt/theme/theme1.xml><?xml version="1.0" encoding="utf-8"?>
<a:theme xmlns:a="http://schemas.openxmlformats.org/drawingml/2006/main" name="Przycinanie">
  <a:themeElements>
    <a:clrScheme name="Przycinanie">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Przycinanie">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rzycinani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TM10001105[[fn=Przycinanie]]</Template>
  <TotalTime>1041</TotalTime>
  <Words>1228</Words>
  <Application>Microsoft Office PowerPoint</Application>
  <PresentationFormat>Panoramiczny</PresentationFormat>
  <Paragraphs>178</Paragraphs>
  <Slides>15</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15</vt:i4>
      </vt:variant>
    </vt:vector>
  </HeadingPairs>
  <TitlesOfParts>
    <vt:vector size="18" baseType="lpstr">
      <vt:lpstr>Arial</vt:lpstr>
      <vt:lpstr>Franklin Gothic Book</vt:lpstr>
      <vt:lpstr>Przycinanie</vt:lpstr>
      <vt:lpstr>Breast Cancer Unit Program Edukacyjny   Centrum Onkologii im. prof. F. Łukaszczyka  w Bydgoszczy</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Czynniki zwiększające ryzyko zachorowania na raka piersi:</vt:lpstr>
      <vt:lpstr>  Europejski Kodeks Walki z Rakiem, składający się z 12 zaleceń powstał z inicjatywy   Komisji Europejskiej i ma na celu edukację społeczeństwa na temat działań, które warto podjąć, aby zminimalizować ryzyko zachorowania na chorobę nowotworową. </vt:lpstr>
      <vt:lpstr>Profilaktyka raka piersi</vt:lpstr>
      <vt:lpstr>Profilaktyka raka piersi</vt:lpstr>
      <vt:lpstr>W Centrum Onkologii w Zakładzie Profilaktyki i Promocji Zdrowia istnieje możliwość przystąpienia do badań z zakresu profilaktyki onkologicznej.  Badania skierowane są do osób ubezpieczonych, spełniających poniższe kryteria:</vt:lpstr>
      <vt:lpstr>Postępowanie po wykonanym badaniu profilaktycznym:</vt:lpstr>
      <vt:lpstr>Zakład Profilaktyki i Promocji Zdrowia zajmuje się organizacją badań mammograficznych w ramach Programu profilaktyki Raka Piersi zarówno stacjonarnej jak i w formie wyjazdowej</vt:lpstr>
      <vt:lpstr>Bibliografia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Breast Cancer Unit Program Edukacyjny   Centrum Onkologii im. prof. F. Łukaszczyka  w Bydgoszczy</dc:title>
  <dc:creator>Katarzyna Bandoch</dc:creator>
  <cp:lastModifiedBy>Monika Grabowska</cp:lastModifiedBy>
  <cp:revision>12</cp:revision>
  <dcterms:created xsi:type="dcterms:W3CDTF">2024-05-20T12:07:22Z</dcterms:created>
  <dcterms:modified xsi:type="dcterms:W3CDTF">2024-11-08T07:12:42Z</dcterms:modified>
</cp:coreProperties>
</file>